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Lst>
  <p:notesMasterIdLst>
    <p:notesMasterId r:id="rId26"/>
  </p:notesMasterIdLst>
  <p:sldIdLst>
    <p:sldId id="1661" r:id="rId3"/>
    <p:sldId id="2147483577" r:id="rId4"/>
    <p:sldId id="2147483567" r:id="rId5"/>
    <p:sldId id="2147483575" r:id="rId6"/>
    <p:sldId id="2147483573" r:id="rId7"/>
    <p:sldId id="1529" r:id="rId8"/>
    <p:sldId id="2147483561" r:id="rId9"/>
    <p:sldId id="2147483580" r:id="rId10"/>
    <p:sldId id="2147483562" r:id="rId11"/>
    <p:sldId id="2147483574" r:id="rId12"/>
    <p:sldId id="2147483581" r:id="rId13"/>
    <p:sldId id="2147483563" r:id="rId14"/>
    <p:sldId id="2147483564" r:id="rId15"/>
    <p:sldId id="2147483582" r:id="rId16"/>
    <p:sldId id="2147483583" r:id="rId17"/>
    <p:sldId id="2147483566" r:id="rId18"/>
    <p:sldId id="2147483579" r:id="rId19"/>
    <p:sldId id="2147483578" r:id="rId20"/>
    <p:sldId id="2147483569" r:id="rId21"/>
    <p:sldId id="2147483568" r:id="rId22"/>
    <p:sldId id="2147483576" r:id="rId23"/>
    <p:sldId id="2147483584" r:id="rId24"/>
    <p:sldId id="21474814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51BFB2-5F46-15B5-D058-A75939470CB3}" name="Lanna Teh" initials="LT" userId="S::lannateh@microsoft.com::d999e664-e548-43e8-90ac-b7d863c3ad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9A74"/>
    <a:srgbClr val="FFF8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DF64F3-132A-42E8-BAB1-2DC8173E57D0}" v="391" dt="2025-05-13T19:10:20.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33"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7A025-9B74-4B79-9310-952C840D13D8}"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4909F-E407-49A8-B3F8-DA3D4BF37FB0}" type="slidenum">
              <a:rPr lang="en-US" smtClean="0"/>
              <a:t>‹#›</a:t>
            </a:fld>
            <a:endParaRPr lang="en-US"/>
          </a:p>
        </p:txBody>
      </p:sp>
    </p:spTree>
    <p:extLst>
      <p:ext uri="{BB962C8B-B14F-4D97-AF65-F5344CB8AC3E}">
        <p14:creationId xmlns:p14="http://schemas.microsoft.com/office/powerpoint/2010/main" val="89539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Welcome to the AI Expert Meet Up Station! Here, we emphasize the importance of AI skills in shaping the future. Microsoft Learn offers a wealth of training resources designed to help you connect, code, and grow your expertise in AI. This is a fantastic opportunity to engage with fellow learners and experts, so we hope you take advantage of the resources available to you today. </a:t>
            </a:r>
            <a:br>
              <a:rPr lang="en-US"/>
            </a:br>
            <a:r>
              <a:rPr lang="en-US"/>
              <a:t>______</a:t>
            </a:r>
          </a:p>
          <a:p>
            <a:br>
              <a:rPr lang="en-US"/>
            </a:b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30524-F705-083A-7A62-2376C7FB9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E71B1-193D-A746-D442-F1B14C2F9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1CEB4-60F3-7D43-430A-ABE0916E44D0}"/>
              </a:ext>
            </a:extLst>
          </p:cNvPr>
          <p:cNvSpPr>
            <a:spLocks noGrp="1"/>
          </p:cNvSpPr>
          <p:nvPr>
            <p:ph type="body" idx="1"/>
          </p:nvPr>
        </p:nvSpPr>
        <p:spPr/>
        <p:txBody>
          <a:bodyPr/>
          <a:lstStyle/>
          <a:p>
            <a:pPr>
              <a:buNone/>
            </a:pPr>
            <a:r>
              <a:rPr lang="en-US"/>
              <a:t>Building AI applications with Azure Services requires understanding best practices. This plan will teach you how to design and develop cloud-native AI apps, including back-end database integration and the use of Azure AI services. By mastering these skills, you'll be well-equipped to create innovative solutions that leverage the power of AI. </a:t>
            </a:r>
            <a:br>
              <a:rPr lang="en-US"/>
            </a:br>
            <a:r>
              <a:rPr lang="en-US"/>
              <a:t>______</a:t>
            </a:r>
          </a:p>
          <a:p>
            <a:br>
              <a:rPr lang="en-US"/>
            </a:br>
            <a:endParaRPr lang="en-US"/>
          </a:p>
        </p:txBody>
      </p:sp>
      <p:sp>
        <p:nvSpPr>
          <p:cNvPr id="4" name="Slide Number Placeholder 3">
            <a:extLst>
              <a:ext uri="{FF2B5EF4-FFF2-40B4-BE49-F238E27FC236}">
                <a16:creationId xmlns:a16="http://schemas.microsoft.com/office/drawing/2014/main" id="{EF40C910-3A31-5DAB-9B4F-638DA9514F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34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1A8B2-8EE5-3C97-3ECB-10A41F0523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695B4-BB3C-D832-2435-F3E0BB8DD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2FC6B-10C2-9796-C978-217A7DE32ACC}"/>
              </a:ext>
            </a:extLst>
          </p:cNvPr>
          <p:cNvSpPr>
            <a:spLocks noGrp="1"/>
          </p:cNvSpPr>
          <p:nvPr>
            <p:ph type="body" idx="1"/>
          </p:nvPr>
        </p:nvSpPr>
        <p:spPr/>
        <p:txBody>
          <a:bodyPr/>
          <a:lstStyle/>
          <a:p>
            <a:r>
              <a:rPr lang="en-US" sz="1200" kern="1200">
                <a:solidFill>
                  <a:schemeClr val="tx1"/>
                </a:solidFill>
                <a:effectLst/>
                <a:latin typeface="+mn-lt"/>
                <a:ea typeface="+mn-ea"/>
                <a:cs typeface="+mn-cs"/>
              </a:rPr>
              <a:t>Modernizing AI applications is essential for staying competitive. This skilling plan focuses on developing and </a:t>
            </a:r>
            <a:r>
              <a:rPr lang="en-US" sz="1200" kern="1200" err="1">
                <a:solidFill>
                  <a:schemeClr val="tx1"/>
                </a:solidFill>
                <a:effectLst/>
                <a:latin typeface="+mn-lt"/>
                <a:ea typeface="+mn-ea"/>
                <a:cs typeface="+mn-cs"/>
              </a:rPr>
              <a:t>replatforming</a:t>
            </a:r>
            <a:r>
              <a:rPr lang="en-US" sz="1200" kern="1200">
                <a:solidFill>
                  <a:schemeClr val="tx1"/>
                </a:solidFill>
                <a:effectLst/>
                <a:latin typeface="+mn-lt"/>
                <a:ea typeface="+mn-ea"/>
                <a:cs typeface="+mn-cs"/>
              </a:rPr>
              <a:t> AI apps using advanced Azure AI services. You'll learn how to assess code and architecture changes, ensuring your applications are optimized for performance and scalability in the cloud environment.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______</a:t>
            </a:r>
          </a:p>
          <a:p>
            <a:br>
              <a:rPr lang="en-US"/>
            </a:br>
            <a:endParaRPr lang="en-US"/>
          </a:p>
        </p:txBody>
      </p:sp>
      <p:sp>
        <p:nvSpPr>
          <p:cNvPr id="4" name="Slide Number Placeholder 3">
            <a:extLst>
              <a:ext uri="{FF2B5EF4-FFF2-40B4-BE49-F238E27FC236}">
                <a16:creationId xmlns:a16="http://schemas.microsoft.com/office/drawing/2014/main" id="{705A8DF0-C46F-793E-2122-3FB60FD1E5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3353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5F6A-6778-02FA-C4A7-D7193286B0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E1805-E606-8D21-4F91-E252F4275C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46486-A5F7-C90F-1C47-CF2CA80195B4}"/>
              </a:ext>
            </a:extLst>
          </p:cNvPr>
          <p:cNvSpPr>
            <a:spLocks noGrp="1"/>
          </p:cNvSpPr>
          <p:nvPr>
            <p:ph type="body" idx="1"/>
          </p:nvPr>
        </p:nvSpPr>
        <p:spPr/>
        <p:txBody>
          <a:bodyPr/>
          <a:lstStyle/>
          <a:p>
            <a:pPr>
              <a:buNone/>
            </a:pPr>
            <a:r>
              <a:rPr lang="en-US"/>
              <a:t>As AI continues to evolve, building secure and responsible AI solutions is paramount. This plan will help you grasp the fundamentals of AI security, evaluate generative AI outputs, and manage harmful content effectively. Understanding these principles is crucial for developing trustworthy AI applications that adhere to ethical standards. </a:t>
            </a:r>
            <a:br>
              <a:rPr lang="en-US"/>
            </a:br>
            <a:r>
              <a:rPr lang="en-US"/>
              <a:t>______</a:t>
            </a:r>
          </a:p>
        </p:txBody>
      </p:sp>
      <p:sp>
        <p:nvSpPr>
          <p:cNvPr id="4" name="Slide Number Placeholder 3">
            <a:extLst>
              <a:ext uri="{FF2B5EF4-FFF2-40B4-BE49-F238E27FC236}">
                <a16:creationId xmlns:a16="http://schemas.microsoft.com/office/drawing/2014/main" id="{3E563658-42C8-22FC-20F9-B6915AB908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233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65C1E-1F3D-3AC9-2D7D-F0C910DE0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5AC9F-83FD-7072-3C6A-08248DFAB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93BA4-8211-919D-09D6-A919C532BF98}"/>
              </a:ext>
            </a:extLst>
          </p:cNvPr>
          <p:cNvSpPr>
            <a:spLocks noGrp="1"/>
          </p:cNvSpPr>
          <p:nvPr>
            <p:ph type="body" idx="1"/>
          </p:nvPr>
        </p:nvSpPr>
        <p:spPr/>
        <p:txBody>
          <a:bodyPr/>
          <a:lstStyle/>
          <a:p>
            <a:pPr>
              <a:buNone/>
            </a:pPr>
            <a:br>
              <a:rPr lang="en-US"/>
            </a:br>
            <a:r>
              <a:rPr lang="en-US"/>
              <a:t>If you’re a business decision maker, transforming your business with AI starts with a solid strategy. This comprehensive guide will walk you through initiating an AI strategy, assessing your infrastructure readiness, and understanding the business impact of AI. By creating intelligent applications using Azure AI services, you can drive significant improvements in your organization. </a:t>
            </a:r>
            <a:br>
              <a:rPr lang="en-US"/>
            </a:br>
            <a:r>
              <a:rPr lang="en-US"/>
              <a:t>______</a:t>
            </a:r>
          </a:p>
          <a:p>
            <a:br>
              <a:rPr lang="en-US"/>
            </a:br>
            <a:endParaRPr lang="en-US"/>
          </a:p>
        </p:txBody>
      </p:sp>
      <p:sp>
        <p:nvSpPr>
          <p:cNvPr id="4" name="Slide Number Placeholder 3">
            <a:extLst>
              <a:ext uri="{FF2B5EF4-FFF2-40B4-BE49-F238E27FC236}">
                <a16:creationId xmlns:a16="http://schemas.microsoft.com/office/drawing/2014/main" id="{EFA3062A-1906-C581-557B-9AD307B35B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40725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5BBD1-1AAE-7E34-CA92-936194722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18B21-9C54-4605-1534-FF558E1D28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5E2F9-33A4-9593-F929-8473607A89BA}"/>
              </a:ext>
            </a:extLst>
          </p:cNvPr>
          <p:cNvSpPr>
            <a:spLocks noGrp="1"/>
          </p:cNvSpPr>
          <p:nvPr>
            <p:ph type="body" idx="1"/>
          </p:nvPr>
        </p:nvSpPr>
        <p:spPr/>
        <p:txBody>
          <a:bodyPr/>
          <a:lstStyle/>
          <a:p>
            <a:r>
              <a:rPr lang="en-US" sz="1200" kern="1200">
                <a:solidFill>
                  <a:schemeClr val="tx1"/>
                </a:solidFill>
                <a:effectLst/>
                <a:latin typeface="+mn-lt"/>
                <a:ea typeface="+mn-ea"/>
                <a:cs typeface="+mn-cs"/>
              </a:rPr>
              <a:t>Microsoft Copilot Studio offers exciting opportunities to build and extend conversational AI solutions. This plan will help you get started with creating actions that enhance the capabilities of Microsoft 365 Copilot. By learning to leverage Copilot Studio, you can develop innovative solutions that improve user experiences and productivity.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______</a:t>
            </a:r>
          </a:p>
        </p:txBody>
      </p:sp>
      <p:sp>
        <p:nvSpPr>
          <p:cNvPr id="4" name="Slide Number Placeholder 3">
            <a:extLst>
              <a:ext uri="{FF2B5EF4-FFF2-40B4-BE49-F238E27FC236}">
                <a16:creationId xmlns:a16="http://schemas.microsoft.com/office/drawing/2014/main" id="{B7E5638C-2E41-FD1E-EE4B-E316767FD3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7928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1C4C-502F-8279-FAF2-8416F59AA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4A1FAA-C30B-5B83-AF69-D856D7B9C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45671-BACC-7EF3-397D-C694D338B9A1}"/>
              </a:ext>
            </a:extLst>
          </p:cNvPr>
          <p:cNvSpPr>
            <a:spLocks noGrp="1"/>
          </p:cNvSpPr>
          <p:nvPr>
            <p:ph type="body" idx="1"/>
          </p:nvPr>
        </p:nvSpPr>
        <p:spPr/>
        <p:txBody>
          <a:bodyPr/>
          <a:lstStyle/>
          <a:p>
            <a:pPr>
              <a:buNone/>
            </a:pPr>
            <a:r>
              <a:rPr lang="en-US" sz="1200" kern="1200">
                <a:solidFill>
                  <a:schemeClr val="tx1"/>
                </a:solidFill>
                <a:effectLst/>
                <a:latin typeface="+mn-lt"/>
                <a:ea typeface="+mn-ea"/>
                <a:cs typeface="+mn-cs"/>
              </a:rPr>
              <a:t>Extending Microsoft 365 Copilot's capabilities is key to maximizing its potential. This skilling plan outlines various ways to use Copilot Studio actions, including building plugins and connectors. Understanding how to choose the right extension option for your use case will empower you to create tailored solutions that meet specific business needs. </a:t>
            </a:r>
            <a:br>
              <a:rPr lang="en-US"/>
            </a:br>
            <a:r>
              <a:rPr lang="en-US"/>
              <a:t> </a:t>
            </a:r>
            <a:br>
              <a:rPr lang="en-US"/>
            </a:br>
            <a:r>
              <a:rPr lang="en-US"/>
              <a:t>______</a:t>
            </a:r>
          </a:p>
          <a:p>
            <a:br>
              <a:rPr lang="en-US"/>
            </a:br>
            <a:endParaRPr lang="en-US"/>
          </a:p>
        </p:txBody>
      </p:sp>
      <p:sp>
        <p:nvSpPr>
          <p:cNvPr id="4" name="Slide Number Placeholder 3">
            <a:extLst>
              <a:ext uri="{FF2B5EF4-FFF2-40B4-BE49-F238E27FC236}">
                <a16:creationId xmlns:a16="http://schemas.microsoft.com/office/drawing/2014/main" id="{EB4E83BC-0539-6809-ABF7-EFC7088DF9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591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687FC-A496-E530-E435-FC9A67190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CCD6A-6834-5A9B-586C-BC6ACB5B1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39D21-4061-65EE-48BA-79DA4B7A4CFA}"/>
              </a:ext>
            </a:extLst>
          </p:cNvPr>
          <p:cNvSpPr>
            <a:spLocks noGrp="1"/>
          </p:cNvSpPr>
          <p:nvPr>
            <p:ph type="body" idx="1"/>
          </p:nvPr>
        </p:nvSpPr>
        <p:spPr/>
        <p:txBody>
          <a:bodyPr/>
          <a:lstStyle/>
          <a:p>
            <a:pPr>
              <a:buNone/>
            </a:pPr>
            <a:r>
              <a:rPr lang="en-US" sz="1200" b="0" i="0" kern="1200">
                <a:solidFill>
                  <a:schemeClr val="tx1"/>
                </a:solidFill>
                <a:effectLst/>
                <a:latin typeface="+mn-lt"/>
                <a:ea typeface="+mn-ea"/>
                <a:cs typeface="+mn-cs"/>
              </a:rPr>
              <a:t>Welcome to the section on proving your skills with Microsoft Credentials. In this slide, we will discuss how you can showcase your proficiency with industry-trusted and verified credentials from Microsoft. These credentials are designed to validate your skills and knowledge in Microsoft AI, providing you with a competitive edge in the job market. By earning these credentials, you demonstrate your expertise and commitment to continuous learning and professional development. Let's explore the various credentials available and how they can benefit your career</a:t>
            </a:r>
            <a:endParaRPr lang="en-US"/>
          </a:p>
        </p:txBody>
      </p:sp>
      <p:sp>
        <p:nvSpPr>
          <p:cNvPr id="4" name="Header Placeholder 3">
            <a:extLst>
              <a:ext uri="{FF2B5EF4-FFF2-40B4-BE49-F238E27FC236}">
                <a16:creationId xmlns:a16="http://schemas.microsoft.com/office/drawing/2014/main" id="{92F1608B-EB6B-E9C5-E55F-45BF6DDF5A6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4C1E54-EE73-6412-1F62-66DC62BDD2F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7570CAE-CCC2-A90E-9C1E-C21C4372B3E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0F24F72-7BBC-5AE1-5FC5-BF3CE4C589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3453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Let’s dive deeper into scenario-based credentials that prove your proficiency in skill sets specific to critical business problems.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These industry-recognized credentials are aligned to job roles and validate your skills and knowledge in Microsoft AI. By earning these credentials, you can showcase your ability to tackle real-world challenges and contribute to your organization's success.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Key role-based certifications such as Azure AI Fundamentals, Azure AI Engineer Associate, and Azure Data Scientist, are crucial for anyone aiming to excel in the AI field.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Additionally, the applied skills section emphasizes practical proficiencies, including natural language processing and intelligent document processing, which are vital for addressing real-world business challenges.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Check out our credential offerings take a closer look at how these credentials can help you advance your career in AI.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______</a:t>
            </a:r>
          </a:p>
          <a:p>
            <a:endParaRPr lang="en-US"/>
          </a:p>
        </p:txBody>
      </p:sp>
      <p:sp>
        <p:nvSpPr>
          <p:cNvPr id="4" name="Slide Number Placeholder 3"/>
          <p:cNvSpPr>
            <a:spLocks noGrp="1"/>
          </p:cNvSpPr>
          <p:nvPr>
            <p:ph type="sldNum" sz="quarter" idx="5"/>
          </p:nvPr>
        </p:nvSpPr>
        <p:spPr/>
        <p:txBody>
          <a:bodyPr/>
          <a:lstStyle/>
          <a:p>
            <a:fld id="{2114909F-E407-49A8-B3F8-DA3D4BF37FB0}" type="slidenum">
              <a:rPr lang="en-US" smtClean="0"/>
              <a:t>17</a:t>
            </a:fld>
            <a:endParaRPr lang="en-US"/>
          </a:p>
        </p:txBody>
      </p:sp>
    </p:spTree>
    <p:extLst>
      <p:ext uri="{BB962C8B-B14F-4D97-AF65-F5344CB8AC3E}">
        <p14:creationId xmlns:p14="http://schemas.microsoft.com/office/powerpoint/2010/main" val="1216196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29A4D-A56B-7388-60F3-7AFDDBED1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5A456-0965-2AFC-AC86-46D06E6C7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A7A3A-64AC-62F5-15C9-4F6C5DC0D55D}"/>
              </a:ext>
            </a:extLst>
          </p:cNvPr>
          <p:cNvSpPr>
            <a:spLocks noGrp="1"/>
          </p:cNvSpPr>
          <p:nvPr>
            <p:ph type="body" idx="1"/>
          </p:nvPr>
        </p:nvSpPr>
        <p:spPr/>
        <p:txBody>
          <a:bodyPr/>
          <a:lstStyle/>
          <a:p>
            <a:pPr>
              <a:buNone/>
            </a:pPr>
            <a:r>
              <a:rPr lang="en-US"/>
              <a:t>Our Learning Hubs serve as your trusted source for acquiring AI skills. They are designed to prepare you for powering AI transformation with the Microsoft Cloud. By utilizing these resources, you can enhance your knowledge and skills, positioning yourself as a leader in the AI space. </a:t>
            </a:r>
            <a:br>
              <a:rPr lang="en-US"/>
            </a:br>
            <a:r>
              <a:rPr lang="en-US"/>
              <a:t>______</a:t>
            </a:r>
          </a:p>
          <a:p>
            <a:br>
              <a:rPr lang="en-US"/>
            </a:br>
            <a:endParaRPr lang="en-US"/>
          </a:p>
        </p:txBody>
      </p:sp>
      <p:sp>
        <p:nvSpPr>
          <p:cNvPr id="4" name="Header Placeholder 3">
            <a:extLst>
              <a:ext uri="{FF2B5EF4-FFF2-40B4-BE49-F238E27FC236}">
                <a16:creationId xmlns:a16="http://schemas.microsoft.com/office/drawing/2014/main" id="{4994D989-E456-1F45-C911-8BDD8515A98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F5057FA-D8F4-0DD9-8444-42B503C3694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2FF1F4C-1F1B-70F0-513B-9FAA3CE5257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4189521-07AE-1800-C51D-8936575C2E9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41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If you still don’t know where to start, or in case you get stuck along the way, you can stay on track of your AI learning journey with our dedicated hubs. The AI learning hub offers resources tailored for business and technical roles, while the Copilot learning hub provides training and documentation to deepen your expertise in Microsoft Copilot. These resources are invaluable for anyone looking to excel in AI applications and services. </a:t>
            </a:r>
            <a:br>
              <a:rPr lang="en-US"/>
            </a:br>
            <a:r>
              <a:rPr lang="en-US"/>
              <a:t>______</a:t>
            </a:r>
          </a:p>
          <a:p>
            <a:br>
              <a:rPr lang="en-US"/>
            </a:br>
            <a:endParaRPr lang="en-US"/>
          </a:p>
        </p:txBody>
      </p:sp>
      <p:sp>
        <p:nvSpPr>
          <p:cNvPr id="4" name="Slide Number Placeholder 3"/>
          <p:cNvSpPr>
            <a:spLocks noGrp="1"/>
          </p:cNvSpPr>
          <p:nvPr>
            <p:ph type="sldNum" sz="quarter" idx="5"/>
          </p:nvPr>
        </p:nvSpPr>
        <p:spPr/>
        <p:txBody>
          <a:bodyPr/>
          <a:lstStyle/>
          <a:p>
            <a:fld id="{2114909F-E407-49A8-B3F8-DA3D4BF37FB0}" type="slidenum">
              <a:rPr lang="en-US" smtClean="0"/>
              <a:t>19</a:t>
            </a:fld>
            <a:endParaRPr lang="en-US"/>
          </a:p>
        </p:txBody>
      </p:sp>
    </p:spTree>
    <p:extLst>
      <p:ext uri="{BB962C8B-B14F-4D97-AF65-F5344CB8AC3E}">
        <p14:creationId xmlns:p14="http://schemas.microsoft.com/office/powerpoint/2010/main" val="182841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7458C-F111-C03D-0B6D-AC727DD06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49DEA-8E96-9D7F-7307-ECB5FDC7B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63D54-2CCF-E159-9565-F3B6FAA40A58}"/>
              </a:ext>
            </a:extLst>
          </p:cNvPr>
          <p:cNvSpPr>
            <a:spLocks noGrp="1"/>
          </p:cNvSpPr>
          <p:nvPr>
            <p:ph type="body" idx="1"/>
          </p:nvPr>
        </p:nvSpPr>
        <p:spPr/>
        <p:txBody>
          <a:bodyPr/>
          <a:lstStyle/>
          <a:p>
            <a:pPr>
              <a:buNone/>
            </a:pPr>
            <a:r>
              <a:rPr lang="en-US"/>
              <a:t>We have a set of AI skills challenges designed to help you sharpen your AI skills with the latest topics in the field. By participating, you not only enhance your knowledge but also have the chance to enter a sweepstakes for a free Certification exam. Remember, this opportunity is available until May 28th, so make sure to take part and elevate your expertise. </a:t>
            </a:r>
            <a:br>
              <a:rPr lang="en-US"/>
            </a:br>
            <a:r>
              <a:rPr lang="en-US"/>
              <a:t>______</a:t>
            </a:r>
          </a:p>
        </p:txBody>
      </p:sp>
      <p:sp>
        <p:nvSpPr>
          <p:cNvPr id="4" name="Header Placeholder 3">
            <a:extLst>
              <a:ext uri="{FF2B5EF4-FFF2-40B4-BE49-F238E27FC236}">
                <a16:creationId xmlns:a16="http://schemas.microsoft.com/office/drawing/2014/main" id="{937140A4-8C67-6886-D591-3AC07A5B0C1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A326F41-E7F8-0DCF-45DD-2396273180F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8ED418-4F66-F025-76A1-71CBC6E0F94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FA92573-A07F-F493-771D-D2EFD00DD08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984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DC824-B118-7D0E-1B27-DFAB6B073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EE622-3EFA-2748-EFB8-128598E66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0F0DB-EC2A-F474-97DE-6C58B99F1F23}"/>
              </a:ext>
            </a:extLst>
          </p:cNvPr>
          <p:cNvSpPr>
            <a:spLocks noGrp="1"/>
          </p:cNvSpPr>
          <p:nvPr>
            <p:ph type="body" idx="1"/>
          </p:nvPr>
        </p:nvSpPr>
        <p:spPr/>
        <p:txBody>
          <a:bodyPr/>
          <a:lstStyle/>
          <a:p>
            <a:pPr>
              <a:buNone/>
            </a:pPr>
            <a:r>
              <a:rPr lang="en-US"/>
              <a:t>At Microsoft Build, we invite you to discover the full range of activities and learning opportunities available. Microsoft Learn is your gateway to enhancing your skills and knowledge, providing a structured approach to learning that aligns with the latest industry trends and technologies. Make sure to explore all the sessions and workshops tailored for your growth. </a:t>
            </a:r>
            <a:br>
              <a:rPr lang="en-US"/>
            </a:br>
            <a:r>
              <a:rPr lang="en-US"/>
              <a:t>______</a:t>
            </a:r>
          </a:p>
          <a:p>
            <a:br>
              <a:rPr lang="en-US"/>
            </a:br>
            <a:endParaRPr lang="en-US"/>
          </a:p>
        </p:txBody>
      </p:sp>
      <p:sp>
        <p:nvSpPr>
          <p:cNvPr id="4" name="Header Placeholder 3">
            <a:extLst>
              <a:ext uri="{FF2B5EF4-FFF2-40B4-BE49-F238E27FC236}">
                <a16:creationId xmlns:a16="http://schemas.microsoft.com/office/drawing/2014/main" id="{10A7F7C0-F19B-1883-0213-E232352D166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8BE6E8-E08F-0604-3E2E-0B7D8501019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4C1350-A356-6E2C-1D7E-A8FD01B86BA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B5BC90C-3684-C958-0715-54CBC777986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40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Join us </a:t>
            </a:r>
            <a:r>
              <a:rPr kumimoji="0" lang="en-US" sz="1200" b="0" i="0" u="none" strike="noStrike" kern="1200" cap="none" spc="0" normalizeH="0" baseline="0" noProof="0">
                <a:ln>
                  <a:noFill/>
                </a:ln>
                <a:solidFill>
                  <a:srgbClr val="000000"/>
                </a:solidFill>
                <a:effectLst/>
                <a:uLnTx/>
                <a:uFillTx/>
                <a:latin typeface="Segoe UI"/>
                <a:ea typeface="+mn-ea"/>
                <a:cs typeface="+mn-cs"/>
              </a:rPr>
              <a:t>in the Microsoft Learn on-demand area located at 800 Pike on level three</a:t>
            </a:r>
            <a:r>
              <a:rPr lang="en-US"/>
              <a:t> where you can explore on-demand learning including joining the in-person Microsoft Build Challenge, participating in on-demand labs, and earning a Microsoft credential.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in-person Microsoft Build challenge is especially </a:t>
            </a:r>
            <a:r>
              <a:rPr lang="en-US"/>
              <a:t>a great chance to get a prize by challenging your knowledge and skills while gaining practical experience in a collaborative environment. It </a:t>
            </a:r>
            <a:r>
              <a:rPr kumimoji="0" lang="en-US" sz="1200" b="0" i="0" u="none" strike="noStrike" kern="1200" cap="none" spc="0" normalizeH="0" baseline="0" noProof="0">
                <a:ln>
                  <a:noFill/>
                </a:ln>
                <a:solidFill>
                  <a:srgbClr val="000000"/>
                </a:solidFill>
                <a:effectLst/>
                <a:uLnTx/>
                <a:uFillTx/>
                <a:latin typeface="Segoe UI"/>
                <a:ea typeface="+mn-ea"/>
                <a:cs typeface="+mn-cs"/>
              </a:rPr>
              <a:t>will be open during all event hours Monday – Thursday, and will have proctors available to support and answer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Additionally, you can benefit from a 100% discount for one exam onsite available for both Microsoft Certification and GitHub Certification. </a:t>
            </a:r>
            <a:r>
              <a:rPr kumimoji="0" lang="en-US" sz="1200" b="0" i="0" u="none" strike="noStrike" kern="1200" cap="none" spc="0" normalizeH="0" baseline="0" noProof="0">
                <a:ln>
                  <a:noFill/>
                </a:ln>
                <a:solidFill>
                  <a:schemeClr val="tx1"/>
                </a:solidFill>
                <a:effectLst/>
                <a:uLnTx/>
                <a:uFillTx/>
                <a:latin typeface="+mn-lt"/>
                <a:ea typeface="+mn-ea"/>
                <a:cs typeface="+mn-cs"/>
              </a:rPr>
              <a:t>Onsite certification testing hour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Mon, 5/19 from 1-7:30PM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Tue, 5/20 from 10:30am-6PM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Wed, 5/21 from 9AM-6PM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Thu, 5/22 from 8:30AM-12:30PM</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61912" marR="0" lvl="0" indent="0" algn="l" defTabSz="932742" rtl="0" eaLnBrk="1" fontAlgn="auto" latinLnBrk="0" hangingPunct="1">
              <a:lnSpc>
                <a:spcPct val="100000"/>
              </a:lnSpc>
              <a:spcBef>
                <a:spcPts val="0"/>
              </a:spcBef>
              <a:spcAft>
                <a:spcPts val="600"/>
              </a:spcAft>
              <a:buClrTx/>
              <a:buSzPct val="100000"/>
              <a:buFont typeface="Arial"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Learn On-demand area will also have self-serve machines with access to: </a:t>
            </a:r>
          </a:p>
          <a:p>
            <a:pPr marL="488950" marR="0" lvl="1" indent="-171450" algn="l" defTabSz="932563" rtl="0" eaLnBrk="1" fontAlgn="auto" latinLnBrk="0" hangingPunct="1">
              <a:lnSpc>
                <a:spcPct val="100000"/>
              </a:lnSpc>
              <a:spcBef>
                <a:spcPts val="0"/>
              </a:spcBef>
              <a:spcAft>
                <a:spcPts val="600"/>
              </a:spcAft>
              <a:buClrTx/>
              <a:buSzPct val="100000"/>
              <a:buFontTx/>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Applied Skills</a:t>
            </a:r>
          </a:p>
          <a:p>
            <a:pPr marL="488950" marR="0" lvl="1" indent="-171450" algn="l" defTabSz="932563" rtl="0" eaLnBrk="1" fontAlgn="auto" latinLnBrk="0" hangingPunct="1">
              <a:lnSpc>
                <a:spcPct val="100000"/>
              </a:lnSpc>
              <a:spcBef>
                <a:spcPts val="0"/>
              </a:spcBef>
              <a:spcAft>
                <a:spcPts val="600"/>
              </a:spcAft>
              <a:buClrTx/>
              <a:buSzPct val="100000"/>
              <a:buFontTx/>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Practice assessments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Make sure to take advantage of these opportunities to further your learning journey and achieve your goals. We hope you enjoy the rest of Build and please come back if you have any additional AI skilling questions</a:t>
            </a:r>
            <a:br>
              <a:rPr lang="en-US"/>
            </a:br>
            <a:r>
              <a:rPr lang="en-US"/>
              <a:t>______</a:t>
            </a:r>
          </a:p>
          <a:p>
            <a:br>
              <a:rPr lang="en-US"/>
            </a:br>
            <a:endParaRPr lang="en-US"/>
          </a:p>
        </p:txBody>
      </p:sp>
      <p:sp>
        <p:nvSpPr>
          <p:cNvPr id="4" name="Slide Number Placeholder 3"/>
          <p:cNvSpPr>
            <a:spLocks noGrp="1"/>
          </p:cNvSpPr>
          <p:nvPr>
            <p:ph type="sldNum" sz="quarter" idx="5"/>
          </p:nvPr>
        </p:nvSpPr>
        <p:spPr/>
        <p:txBody>
          <a:bodyPr/>
          <a:lstStyle/>
          <a:p>
            <a:fld id="{2114909F-E407-49A8-B3F8-DA3D4BF37FB0}" type="slidenum">
              <a:rPr lang="en-US" smtClean="0"/>
              <a:t>21</a:t>
            </a:fld>
            <a:endParaRPr lang="en-US"/>
          </a:p>
        </p:txBody>
      </p:sp>
    </p:spTree>
    <p:extLst>
      <p:ext uri="{BB962C8B-B14F-4D97-AF65-F5344CB8AC3E}">
        <p14:creationId xmlns:p14="http://schemas.microsoft.com/office/powerpoint/2010/main" val="278417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F87B-015A-194B-BC70-5231A2A85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CD955-B76E-ABE1-D4BA-FC8764DA3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DC873-8E1A-1723-8B7A-7AE72963F291}"/>
              </a:ext>
            </a:extLst>
          </p:cNvPr>
          <p:cNvSpPr>
            <a:spLocks noGrp="1"/>
          </p:cNvSpPr>
          <p:nvPr>
            <p:ph type="body" idx="1"/>
          </p:nvPr>
        </p:nvSpPr>
        <p:spPr/>
        <p:txBody>
          <a:bodyPr/>
          <a:lstStyle/>
          <a:p>
            <a:endParaRPr lang="en-US">
              <a:solidFill>
                <a:schemeClr val="bg1"/>
              </a:solidFill>
              <a:latin typeface="Segoe UI (Body)"/>
            </a:endParaRPr>
          </a:p>
          <a:p>
            <a:endParaRPr lang="en-US"/>
          </a:p>
        </p:txBody>
      </p:sp>
      <p:sp>
        <p:nvSpPr>
          <p:cNvPr id="4" name="Header Placeholder 3">
            <a:extLst>
              <a:ext uri="{FF2B5EF4-FFF2-40B4-BE49-F238E27FC236}">
                <a16:creationId xmlns:a16="http://schemas.microsoft.com/office/drawing/2014/main" id="{E321A6F7-3DC0-61C2-B701-DF1F7A8BCC0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BAE3550-83D4-2FE5-12ED-BC88EAE37F91}"/>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85167FD-58C4-3D6A-AC46-9F60730806C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9117267-E3C0-7452-F52E-A5935620CC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18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 have a variety of Azure AI challenges to choose from.</a:t>
            </a:r>
          </a:p>
          <a:p>
            <a:pPr>
              <a:buNone/>
            </a:pPr>
            <a:endParaRPr lang="en-US"/>
          </a:p>
          <a:p>
            <a:pPr>
              <a:buNone/>
            </a:pPr>
            <a:r>
              <a:rPr lang="en-US"/>
              <a:t>Sign up for the agentic AI Skills Fest Challenges as an exciting way to dive into learning the latest agentic AI solutions. You'll learn to harness cutting-edge technologies through Azure AI Foundry, developing skills to create AI-driven agents and applications. This is a unique opportunity to explore the latest advancements in AI and how they can be applied in real-world scenarios. </a:t>
            </a:r>
          </a:p>
          <a:p>
            <a:pPr>
              <a:buNone/>
            </a:pPr>
            <a:endParaRPr lang="en-US"/>
          </a:p>
          <a:p>
            <a:pPr>
              <a:buNone/>
            </a:pPr>
            <a:r>
              <a:rPr lang="en-US" sz="1200" b="0" i="0" kern="1200">
                <a:solidFill>
                  <a:schemeClr val="tx1"/>
                </a:solidFill>
                <a:effectLst/>
                <a:latin typeface="+mn-lt"/>
                <a:ea typeface="+mn-ea"/>
                <a:cs typeface="+mn-cs"/>
              </a:rPr>
              <a:t>Register for the AI application challenge to develop an AI chat app and orchestrate multi-agents using Semantic Kernel. Additionally, in this challenge you’ll learn how to create and modernize applications with essential Azure services, including Azure AI Services and GitHub Copilot.</a:t>
            </a:r>
            <a:br>
              <a:rPr lang="en-US"/>
            </a:br>
            <a:r>
              <a:rPr lang="en-US"/>
              <a:t>______</a:t>
            </a:r>
          </a:p>
          <a:p>
            <a:br>
              <a:rPr lang="en-US"/>
            </a:br>
            <a:endParaRPr lang="en-US"/>
          </a:p>
        </p:txBody>
      </p:sp>
      <p:sp>
        <p:nvSpPr>
          <p:cNvPr id="4" name="Slide Number Placeholder 3"/>
          <p:cNvSpPr>
            <a:spLocks noGrp="1"/>
          </p:cNvSpPr>
          <p:nvPr>
            <p:ph type="sldNum" sz="quarter" idx="5"/>
          </p:nvPr>
        </p:nvSpPr>
        <p:spPr/>
        <p:txBody>
          <a:bodyPr/>
          <a:lstStyle/>
          <a:p>
            <a:fld id="{2114909F-E407-49A8-B3F8-DA3D4BF37FB0}" type="slidenum">
              <a:rPr lang="en-US" smtClean="0"/>
              <a:t>3</a:t>
            </a:fld>
            <a:endParaRPr lang="en-US"/>
          </a:p>
        </p:txBody>
      </p:sp>
    </p:spTree>
    <p:extLst>
      <p:ext uri="{BB962C8B-B14F-4D97-AF65-F5344CB8AC3E}">
        <p14:creationId xmlns:p14="http://schemas.microsoft.com/office/powerpoint/2010/main" val="1035365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 also have a variety of Copilot challenges you can register for.</a:t>
            </a:r>
          </a:p>
          <a:p>
            <a:pPr>
              <a:buNone/>
            </a:pPr>
            <a:endParaRPr lang="en-US"/>
          </a:p>
          <a:p>
            <a:pPr>
              <a:buNone/>
            </a:pPr>
            <a:r>
              <a:rPr lang="en-US"/>
              <a:t>Unlock the potential of Microsoft 365 Copilot and Teams by extending their functionalities with custom apps and agents. This challenge will guide you through essential modules that enhance productivity and streamline workflows.</a:t>
            </a:r>
          </a:p>
          <a:p>
            <a:pPr>
              <a:buNone/>
            </a:pPr>
            <a:endParaRPr lang="en-US"/>
          </a:p>
          <a:p>
            <a:pPr>
              <a:buNone/>
            </a:pPr>
            <a:r>
              <a:rPr lang="en-US"/>
              <a:t>Additionally, the treasure hunt for AI skills challenge will make learning engaging as you discover how AI can simplify your daily tasks. </a:t>
            </a:r>
            <a:br>
              <a:rPr lang="en-US"/>
            </a:br>
            <a:r>
              <a:rPr lang="en-US"/>
              <a:t>______</a:t>
            </a:r>
          </a:p>
          <a:p>
            <a:br>
              <a:rPr lang="en-US"/>
            </a:br>
            <a:endParaRPr lang="en-US"/>
          </a:p>
        </p:txBody>
      </p:sp>
      <p:sp>
        <p:nvSpPr>
          <p:cNvPr id="4" name="Slide Number Placeholder 3"/>
          <p:cNvSpPr>
            <a:spLocks noGrp="1"/>
          </p:cNvSpPr>
          <p:nvPr>
            <p:ph type="sldNum" sz="quarter" idx="5"/>
          </p:nvPr>
        </p:nvSpPr>
        <p:spPr/>
        <p:txBody>
          <a:bodyPr/>
          <a:lstStyle/>
          <a:p>
            <a:fld id="{2114909F-E407-49A8-B3F8-DA3D4BF37FB0}" type="slidenum">
              <a:rPr lang="en-US" smtClean="0"/>
              <a:t>4</a:t>
            </a:fld>
            <a:endParaRPr lang="en-US"/>
          </a:p>
        </p:txBody>
      </p:sp>
    </p:spTree>
    <p:extLst>
      <p:ext uri="{BB962C8B-B14F-4D97-AF65-F5344CB8AC3E}">
        <p14:creationId xmlns:p14="http://schemas.microsoft.com/office/powerpoint/2010/main" val="3776569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 have a challenge that helps you safeguard your organization against cyber threats which is crucial in today's digital landscape. This challenge focuses on leveraging Microsoft AI and threat intelligence to enhance your security operations. By exploring tools like Security Copilot and Defender XDR, you'll learn how to respond to cyberattacks effectively and improve your organization's resilience. </a:t>
            </a:r>
            <a:br>
              <a:rPr lang="en-US"/>
            </a:br>
            <a:r>
              <a:rPr lang="en-US"/>
              <a:t>______</a:t>
            </a:r>
          </a:p>
          <a:p>
            <a:br>
              <a:rPr lang="en-US"/>
            </a:br>
            <a:endParaRPr lang="en-US"/>
          </a:p>
        </p:txBody>
      </p:sp>
      <p:sp>
        <p:nvSpPr>
          <p:cNvPr id="4" name="Slide Number Placeholder 3"/>
          <p:cNvSpPr>
            <a:spLocks noGrp="1"/>
          </p:cNvSpPr>
          <p:nvPr>
            <p:ph type="sldNum" sz="quarter" idx="5"/>
          </p:nvPr>
        </p:nvSpPr>
        <p:spPr/>
        <p:txBody>
          <a:bodyPr/>
          <a:lstStyle/>
          <a:p>
            <a:fld id="{2114909F-E407-49A8-B3F8-DA3D4BF37FB0}" type="slidenum">
              <a:rPr lang="en-US" smtClean="0"/>
              <a:t>5</a:t>
            </a:fld>
            <a:endParaRPr lang="en-US"/>
          </a:p>
        </p:txBody>
      </p:sp>
    </p:spTree>
    <p:extLst>
      <p:ext uri="{BB962C8B-B14F-4D97-AF65-F5344CB8AC3E}">
        <p14:creationId xmlns:p14="http://schemas.microsoft.com/office/powerpoint/2010/main" val="223042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Take your learning to the next level with curated training plans on Microsoft Learn. These plans are designed to guide you through specific learning outcomes with milestones and optional email nudges, ensuring you stay on track. This structured approach helps you efficiently acquire the skills needed to excel in your AI journey. </a:t>
            </a:r>
            <a:br>
              <a:rPr lang="en-US"/>
            </a:br>
            <a:r>
              <a:rPr lang="en-US"/>
              <a:t>______</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5/18/2025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Explore our skilling resources to create agentic AI solutions using Azure AI Foundry. This plan empowers you to seamlessly integrate AI-driven agents into your applications while mastering advanced model fine-tuning techniques. Additionally, the 'Learn Live' series will help you complete the official Microsoft Plan on Learn, ensuring you stay ahead in AI technologies. </a:t>
            </a:r>
            <a:br>
              <a:rPr lang="en-US"/>
            </a:br>
            <a:r>
              <a:rPr lang="en-US"/>
              <a:t>______</a:t>
            </a:r>
          </a:p>
          <a:p>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5634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9D05-8D0A-C733-EA77-1E950077F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19C4E-2E64-CC1B-9FF3-2478DC538A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171BD9-8D42-FF88-B713-6354FFF03629}"/>
              </a:ext>
            </a:extLst>
          </p:cNvPr>
          <p:cNvSpPr>
            <a:spLocks noGrp="1"/>
          </p:cNvSpPr>
          <p:nvPr>
            <p:ph type="body" idx="1"/>
          </p:nvPr>
        </p:nvSpPr>
        <p:spPr/>
        <p:txBody>
          <a:bodyPr/>
          <a:lstStyle/>
          <a:p>
            <a:pPr>
              <a:buNone/>
            </a:pPr>
            <a:r>
              <a:rPr lang="en-US" sz="1200" kern="1200">
                <a:solidFill>
                  <a:schemeClr val="tx1"/>
                </a:solidFill>
                <a:effectLst/>
                <a:latin typeface="+mn-lt"/>
                <a:ea typeface="+mn-ea"/>
                <a:cs typeface="+mn-cs"/>
              </a:rPr>
              <a:t>The Developer's Guide to Azure AI Foundry, Apps, and Data is a valuable skilling resource for developers looking to enhance their skills. It provides strategies for managing data pipelines and structuring application logic while leveraging the latest AI models. This holistic approach ensures that you can effectively integrate AI into your development processes, maximizing your productivity and innovation. </a:t>
            </a:r>
            <a:br>
              <a:rPr lang="en-US"/>
            </a:br>
            <a:r>
              <a:rPr lang="en-US"/>
              <a:t>______</a:t>
            </a:r>
          </a:p>
          <a:p>
            <a:br>
              <a:rPr lang="en-US"/>
            </a:br>
            <a:endParaRPr lang="en-US"/>
          </a:p>
        </p:txBody>
      </p:sp>
      <p:sp>
        <p:nvSpPr>
          <p:cNvPr id="4" name="Slide Number Placeholder 3">
            <a:extLst>
              <a:ext uri="{FF2B5EF4-FFF2-40B4-BE49-F238E27FC236}">
                <a16:creationId xmlns:a16="http://schemas.microsoft.com/office/drawing/2014/main" id="{4A2123D6-87B4-26DC-CCF5-45B0BA4692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06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D6214-43D1-7A31-0FA4-2F85C74C8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5B599-1712-9AA0-8510-6C0B09BD0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D7DA9B-A854-99FC-CF1A-CFAEE67A33A5}"/>
              </a:ext>
            </a:extLst>
          </p:cNvPr>
          <p:cNvSpPr>
            <a:spLocks noGrp="1"/>
          </p:cNvSpPr>
          <p:nvPr>
            <p:ph type="body" idx="1"/>
          </p:nvPr>
        </p:nvSpPr>
        <p:spPr/>
        <p:txBody>
          <a:bodyPr/>
          <a:lstStyle/>
          <a:p>
            <a:pPr>
              <a:buNone/>
            </a:pPr>
            <a:r>
              <a:rPr lang="en-US"/>
              <a:t>Finding the right model for your generative AI solution is essential. This plan will guide you through enabling multimodal models, making informed model selections, and utilizing benchmarking tools. By learning to create multimodal applications, you'll unlock the full potential of generative AI and enhance your development capabilities. </a:t>
            </a:r>
            <a:br>
              <a:rPr lang="en-US"/>
            </a:br>
            <a:r>
              <a:rPr lang="en-US"/>
              <a:t>______</a:t>
            </a:r>
          </a:p>
          <a:p>
            <a:br>
              <a:rPr lang="en-US"/>
            </a:br>
            <a:endParaRPr lang="en-US"/>
          </a:p>
        </p:txBody>
      </p:sp>
      <p:sp>
        <p:nvSpPr>
          <p:cNvPr id="4" name="Slide Number Placeholder 3">
            <a:extLst>
              <a:ext uri="{FF2B5EF4-FFF2-40B4-BE49-F238E27FC236}">
                <a16:creationId xmlns:a16="http://schemas.microsoft.com/office/drawing/2014/main" id="{E7533D25-2990-AA28-DF8B-D3BD4A962B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73C63-119C-4214-A99F-4CB0DFE6AFA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31443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5967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1149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8087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0045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6648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91334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7768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24632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7367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7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7675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30683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3872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0135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39218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7147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4114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704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59920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8105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70976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637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8942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6331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8728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386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3318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9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176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30352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512529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07972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7369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760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4244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733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34057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2512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3093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629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2095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8782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816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97623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0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mall Title Only">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17B6E8-BA5D-040E-F1DD-525FF9AFCAD3}"/>
              </a:ext>
            </a:extLst>
          </p:cNvPr>
          <p:cNvSpPr>
            <a:spLocks noGrp="1"/>
          </p:cNvSpPr>
          <p:nvPr>
            <p:ph type="title"/>
          </p:nvPr>
        </p:nvSpPr>
        <p:spPr>
          <a:xfrm>
            <a:off x="563369" y="473236"/>
            <a:ext cx="11081177" cy="426184"/>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079452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21783170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656289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26670597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5910024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8218945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6661268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3252226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5106687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screen">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22100681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4095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17079396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8847834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5120558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8890394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13609954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324127508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883904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2625454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19212831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12604554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477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screen">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361665631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549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857" y="365126"/>
            <a:ext cx="11185072" cy="630918"/>
          </a:xfrm>
        </p:spPr>
        <p:txBody>
          <a:bodyPr anchor="ctr">
            <a:noAutofit/>
          </a:bodyPr>
          <a:lstStyle>
            <a:lvl1pPr marL="0" algn="l" defTabSz="914400" rtl="0" eaLnBrk="1" latinLnBrk="0" hangingPunct="1">
              <a:lnSpc>
                <a:spcPct val="100000"/>
              </a:lnSpc>
              <a:spcBef>
                <a:spcPct val="0"/>
              </a:spcBef>
              <a:buNone/>
              <a:defRPr lang="en-US" sz="2800" kern="0" spc="-150" dirty="0">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3" name="Content Placeholder 2"/>
          <p:cNvSpPr>
            <a:spLocks noGrp="1"/>
          </p:cNvSpPr>
          <p:nvPr>
            <p:ph idx="1"/>
          </p:nvPr>
        </p:nvSpPr>
        <p:spPr>
          <a:xfrm>
            <a:off x="489857" y="1159329"/>
            <a:ext cx="11185072" cy="5017634"/>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p:cNvSpPr>
            <a:spLocks noGrp="1"/>
          </p:cNvSpPr>
          <p:nvPr>
            <p:ph type="ftr" sz="quarter" idx="11"/>
          </p:nvPr>
        </p:nvSpPr>
        <p:spPr>
          <a:xfrm>
            <a:off x="481914" y="6311900"/>
            <a:ext cx="1000897" cy="409575"/>
          </a:xfrm>
        </p:spPr>
        <p:txBody>
          <a:bodyPr/>
          <a:lstStyle>
            <a:lvl1pPr algn="l">
              <a:defRPr/>
            </a:lvl1pPr>
          </a:lstStyle>
          <a:p>
            <a:endParaRPr lang="en-US"/>
          </a:p>
        </p:txBody>
      </p:sp>
    </p:spTree>
    <p:extLst>
      <p:ext uri="{BB962C8B-B14F-4D97-AF65-F5344CB8AC3E}">
        <p14:creationId xmlns:p14="http://schemas.microsoft.com/office/powerpoint/2010/main" val="32439860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06970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28120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41379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299206"/>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075E5D-D6C8-4637-9EE4-013874179579}"/>
              </a:ext>
            </a:extLst>
          </p:cNvPr>
          <p:cNvSpPr/>
          <p:nvPr userDrawn="1"/>
        </p:nvSpPr>
        <p:spPr bwMode="auto">
          <a:xfrm>
            <a:off x="1" y="0"/>
            <a:ext cx="12192000" cy="114300"/>
          </a:xfrm>
          <a:prstGeom prst="rect">
            <a:avLst/>
          </a:prstGeom>
          <a:gradFill>
            <a:gsLst>
              <a:gs pos="97464">
                <a:schemeClr val="accent1"/>
              </a:gs>
              <a:gs pos="0">
                <a:schemeClr val="accent2"/>
              </a:gs>
            </a:gsLst>
            <a:lin ang="0" scaled="1"/>
          </a:gradFill>
          <a:ln>
            <a:noFill/>
            <a:headEnd type="none" w="med" len="med"/>
            <a:tailEnd type="none" w="med" len="med"/>
          </a:ln>
          <a:effectLst>
            <a:outerShdw blurRad="381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679B3CED-5452-4204-83B8-805E125B57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592077"/>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803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1415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34.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56340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041825149"/>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ADAI_DevStartPlan"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ADAI_DevsAdvPlan" TargetMode="External"/><Relationship Id="rId2" Type="http://schemas.openxmlformats.org/officeDocument/2006/relationships/notesSlide" Target="../notesSlides/notesSlide11.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hyperlink" Target="https://aka.ms/ManageGenAILifecycles" TargetMode="External"/><Relationship Id="rId2" Type="http://schemas.openxmlformats.org/officeDocument/2006/relationships/notesSlide" Target="../notesSlides/notesSlide12.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StartTransformingBizAI" TargetMode="External"/><Relationship Id="rId2" Type="http://schemas.openxmlformats.org/officeDocument/2006/relationships/notesSlide" Target="../notesSlides/notesSlide13.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hyperlink" Target="https://aka.ms/BA_BldandExdCop" TargetMode="External"/><Relationship Id="rId2" Type="http://schemas.openxmlformats.org/officeDocument/2006/relationships/notesSlide" Target="../notesSlides/notesSlide14.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MW_M365CoPDev" TargetMode="External"/><Relationship Id="rId2" Type="http://schemas.openxmlformats.org/officeDocument/2006/relationships/notesSlide" Target="../notesSlides/notesSlide15.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aka.ms/CredentialsForAI"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learn.microsoft.com/ai" TargetMode="External"/><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learn.microsoft.com/copilo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2.xml"/><Relationship Id="rId6" Type="http://schemas.openxmlformats.org/officeDocument/2006/relationships/hyperlink" Target="https://aka.ms/leaveareview" TargetMode="External"/><Relationship Id="rId5" Type="http://schemas.openxmlformats.org/officeDocument/2006/relationships/image" Target="../media/image73.png"/><Relationship Id="rId4" Type="http://schemas.openxmlformats.org/officeDocument/2006/relationships/image" Target="../media/image72.svg"/></Relationships>
</file>

<file path=ppt/slides/_rels/slide3.xml.rels><?xml version="1.0" encoding="UTF-8" standalone="yes"?>
<Relationships xmlns="http://schemas.openxmlformats.org/package/2006/relationships"><Relationship Id="rId3" Type="http://schemas.openxmlformats.org/officeDocument/2006/relationships/hyperlink" Target="https://aka.ms/aiskillsfest/azureaifoundrychallenge" TargetMode="External"/><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aka.ms/aiskillsfest/azureaiserviceschalleng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ka.ms/aiskillsfest/teamscopilotchallenge" TargetMode="External"/><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aka.ms/aiskillsfest/businessaudiencechalleng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aiskillsfest/securitycopilotchalleng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aka.ms/CreateAgenticAISolutions" TargetMode="External"/><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aka.ms/AIAgentsLL/Reacto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ka.ms/ai_agents_apps__data" TargetMode="External"/><Relationship Id="rId2" Type="http://schemas.openxmlformats.org/officeDocument/2006/relationships/notesSlide" Target="../notesSlides/notesSlide8.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hyperlink" Target="https://aka.ms/BestModelGenAISolution"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302671"/>
            <a:ext cx="6384550" cy="1231106"/>
          </a:xfrm>
        </p:spPr>
        <p:txBody>
          <a:bodyPr/>
          <a:lstStyle/>
          <a:p>
            <a:r>
              <a:rPr lang="en-US"/>
              <a:t>AI skills to build the future</a:t>
            </a:r>
            <a:br>
              <a:rPr lang="en-US"/>
            </a:br>
            <a:r>
              <a:rPr lang="en-US" sz="2000">
                <a:solidFill>
                  <a:srgbClr val="FFE399"/>
                </a:solidFill>
                <a:latin typeface="+mn-lt"/>
              </a:rPr>
              <a:t>Connect, code, and grow with Microsoft Learn training </a:t>
            </a:r>
            <a:br>
              <a:rPr lang="en-US" sz="2000">
                <a:solidFill>
                  <a:srgbClr val="FFE399"/>
                </a:solidFill>
                <a:latin typeface="+mn-lt"/>
              </a:rPr>
            </a:br>
            <a:r>
              <a:rPr lang="en-US" sz="2000">
                <a:solidFill>
                  <a:srgbClr val="FFE399"/>
                </a:solidFill>
                <a:latin typeface="+mn-lt"/>
              </a:rPr>
              <a:t>and resources</a:t>
            </a:r>
            <a:endParaRPr lang="en-US">
              <a:solidFill>
                <a:srgbClr val="FFE399"/>
              </a:solidFill>
              <a:latin typeface="+mn-lt"/>
            </a:endParaRPr>
          </a:p>
        </p:txBody>
      </p:sp>
      <p:sp>
        <p:nvSpPr>
          <p:cNvPr id="5" name="Text Placeholder 4"/>
          <p:cNvSpPr>
            <a:spLocks noGrp="1"/>
          </p:cNvSpPr>
          <p:nvPr>
            <p:ph type="body" sz="quarter" idx="12"/>
          </p:nvPr>
        </p:nvSpPr>
        <p:spPr>
          <a:xfrm>
            <a:off x="584200" y="3962400"/>
            <a:ext cx="5577840" cy="553998"/>
          </a:xfrm>
        </p:spPr>
        <p:txBody>
          <a:bodyPr/>
          <a:lstStyle/>
          <a:p>
            <a:r>
              <a:rPr lang="en-US"/>
              <a:t>AI Expert Meet Up</a:t>
            </a:r>
          </a:p>
          <a:p>
            <a:r>
              <a:rPr lang="en-US"/>
              <a:t>Station #13</a:t>
            </a:r>
          </a:p>
        </p:txBody>
      </p:sp>
    </p:spTree>
    <p:extLst>
      <p:ext uri="{BB962C8B-B14F-4D97-AF65-F5344CB8AC3E}">
        <p14:creationId xmlns:p14="http://schemas.microsoft.com/office/powerpoint/2010/main" val="1795078537"/>
      </p:ext>
    </p:extLst>
  </p:cSld>
  <p:clrMapOvr>
    <a:masterClrMapping/>
  </p:clrMapOvr>
  <p:transition advTm="2084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A11BC-EC5D-762D-A49B-72632AE1E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C7523-E2DD-5CBF-04BC-D0A28B72B468}"/>
              </a:ext>
            </a:extLst>
          </p:cNvPr>
          <p:cNvSpPr>
            <a:spLocks noGrp="1"/>
          </p:cNvSpPr>
          <p:nvPr>
            <p:ph type="title"/>
          </p:nvPr>
        </p:nvSpPr>
        <p:spPr>
          <a:xfrm>
            <a:off x="563369" y="473236"/>
            <a:ext cx="11081177" cy="430887"/>
          </a:xfrm>
        </p:spPr>
        <p:txBody>
          <a:bodyPr/>
          <a:lstStyle/>
          <a:p>
            <a:r>
              <a:rPr lang="en-US"/>
              <a:t>Explore our Azure AI apps skilling resources</a:t>
            </a:r>
          </a:p>
        </p:txBody>
      </p:sp>
      <p:sp>
        <p:nvSpPr>
          <p:cNvPr id="14" name="Rectangle 13">
            <a:extLst>
              <a:ext uri="{FF2B5EF4-FFF2-40B4-BE49-F238E27FC236}">
                <a16:creationId xmlns:a16="http://schemas.microsoft.com/office/drawing/2014/main" id="{D8319C6F-ED9A-9231-F67F-3FED9B8054EE}"/>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0EB99A1B-B1F0-F3C5-E975-A4B325D17360}"/>
              </a:ext>
            </a:extLst>
          </p:cNvPr>
          <p:cNvGrpSpPr/>
          <p:nvPr/>
        </p:nvGrpSpPr>
        <p:grpSpPr>
          <a:xfrm>
            <a:off x="2563350" y="2209745"/>
            <a:ext cx="7065301" cy="4023359"/>
            <a:chOff x="2419467" y="2224450"/>
            <a:chExt cx="7065301" cy="4023359"/>
          </a:xfrm>
        </p:grpSpPr>
        <p:sp>
          <p:nvSpPr>
            <p:cNvPr id="15" name="TextBox 14">
              <a:extLst>
                <a:ext uri="{FF2B5EF4-FFF2-40B4-BE49-F238E27FC236}">
                  <a16:creationId xmlns:a16="http://schemas.microsoft.com/office/drawing/2014/main" id="{EE057AFD-E45C-981F-6D1B-F92E8DC8C096}"/>
                </a:ext>
              </a:extLst>
            </p:cNvPr>
            <p:cNvSpPr txBox="1"/>
            <p:nvPr/>
          </p:nvSpPr>
          <p:spPr>
            <a:xfrm>
              <a:off x="2419467" y="2224450"/>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742" fontAlgn="auto">
                <a:spcBef>
                  <a:spcPct val="20000"/>
                </a:spcBef>
                <a:spcAft>
                  <a:spcPts val="0"/>
                </a:spcAft>
                <a:buSzPct val="90000"/>
                <a:buFont typeface="Wingdings" panose="05000000000000000000" pitchFamily="2" charset="2"/>
                <a:defRPr/>
              </a:pPr>
              <a:endParaRPr lang="en-US" sz="2000">
                <a:solidFill>
                  <a:srgbClr val="0078D4"/>
                </a:solidFill>
              </a:endParaRPr>
            </a:p>
            <a:p>
              <a:pPr defTabSz="932742">
                <a:defRPr/>
              </a:pPr>
              <a:r>
                <a:rPr lang="en-US" sz="2000">
                  <a:solidFill>
                    <a:srgbClr val="0078D4"/>
                  </a:solidFill>
                </a:rPr>
                <a:t>Build AI apps with Azure Services and best practices</a:t>
              </a:r>
              <a:endParaRPr lang="en-US"/>
            </a:p>
            <a:p>
              <a:pPr defTabSz="932742">
                <a:spcBef>
                  <a:spcPct val="20000"/>
                </a:spcBef>
                <a:spcAft>
                  <a:spcPts val="0"/>
                </a:spcAft>
                <a:buFont typeface="Wingdings" panose="05000000000000000000" pitchFamily="2" charset="2"/>
                <a:defRPr/>
              </a:pPr>
              <a:endParaRPr lang="en-US" sz="2000">
                <a:solidFill>
                  <a:srgbClr val="0078D4"/>
                </a:solidFill>
              </a:endParaRPr>
            </a:p>
            <a:p>
              <a:pPr defTabSz="932742">
                <a:spcBef>
                  <a:spcPct val="20000"/>
                </a:spcBef>
                <a:spcAft>
                  <a:spcPts val="0"/>
                </a:spcAft>
                <a:buFont typeface="Wingdings" panose="05000000000000000000" pitchFamily="2" charset="2"/>
                <a:defRPr/>
              </a:pPr>
              <a:r>
                <a:rPr lang="en-US" sz="1000">
                  <a:solidFill>
                    <a:srgbClr val="0078D4"/>
                  </a:solidFill>
                </a:rPr>
                <a:t> </a:t>
              </a:r>
            </a:p>
            <a:p>
              <a:pPr defTabSz="932742">
                <a:defRPr/>
              </a:pPr>
              <a:r>
                <a:rPr lang="en-US" sz="2000" b="0">
                  <a:solidFill>
                    <a:srgbClr val="161616"/>
                  </a:solidFill>
                  <a:latin typeface="+mn-lt"/>
                </a:rPr>
                <a:t>Learn how to design and build a cloud-native AI app, develop a back-end database, and integrate Azure AI services into applications. </a:t>
              </a:r>
              <a:endParaRPr lang="en-US">
                <a:latin typeface="+mn-lt"/>
              </a:endParaRPr>
            </a:p>
            <a:p>
              <a:pPr defTabSz="932742">
                <a:spcBef>
                  <a:spcPct val="20000"/>
                </a:spcBef>
                <a:spcAft>
                  <a:spcPts val="0"/>
                </a:spcAft>
                <a:defRPr/>
              </a:pPr>
              <a:endParaRPr lang="en-US" sz="2000" b="0">
                <a:solidFill>
                  <a:srgbClr val="161616"/>
                </a:solidFill>
                <a:latin typeface="Segoe UI"/>
                <a:cs typeface="Segoe UI"/>
              </a:endParaRPr>
            </a:p>
          </p:txBody>
        </p:sp>
        <p:sp>
          <p:nvSpPr>
            <p:cNvPr id="22" name="Rectangle 12">
              <a:extLst>
                <a:ext uri="{FF2B5EF4-FFF2-40B4-BE49-F238E27FC236}">
                  <a16:creationId xmlns:a16="http://schemas.microsoft.com/office/drawing/2014/main" id="{5CA176BA-57C2-D8CF-6AB4-E9DE13BDED43}"/>
                </a:ext>
              </a:extLst>
            </p:cNvPr>
            <p:cNvSpPr/>
            <p:nvPr/>
          </p:nvSpPr>
          <p:spPr>
            <a:xfrm flipH="1">
              <a:off x="2760986" y="5261895"/>
              <a:ext cx="6382262" cy="809494"/>
            </a:xfrm>
            <a:prstGeom prst="roundRect">
              <a:avLst/>
            </a:prstGeom>
            <a:solidFill>
              <a:srgbClr val="E7E6E6"/>
            </a:solidFill>
            <a:ln w="12700" cap="flat" cmpd="sng" algn="ctr">
              <a:noFill/>
              <a:prstDash val="solid"/>
              <a:miter lim="800000"/>
            </a:ln>
            <a:effectLst/>
          </p:spPr>
          <p:txBody>
            <a:bodyPr lIns="91440" tIns="45720" rIns="91440" bIns="45720" rtlCol="0" anchor="ctr"/>
            <a:lstStyle/>
            <a:p>
              <a:pPr algn="ctr">
                <a:defRPr/>
              </a:pPr>
              <a:r>
                <a:rPr lang="en-US" kern="0">
                  <a:solidFill>
                    <a:prstClr val="black"/>
                  </a:solidFill>
                  <a:latin typeface="Segoe UI Semibold"/>
                  <a:ea typeface="+mn-lt"/>
                  <a:cs typeface="Segoe UI Semibold"/>
                </a:rPr>
                <a:t>Start learning at</a:t>
              </a:r>
            </a:p>
            <a:p>
              <a:pPr algn="ctr">
                <a:defRPr/>
              </a:pPr>
              <a:r>
                <a:rPr lang="en-US" kern="0">
                  <a:solidFill>
                    <a:prstClr val="black"/>
                  </a:solidFill>
                  <a:latin typeface="Segoe UI Semibold"/>
                  <a:ea typeface="+mn-lt"/>
                  <a:cs typeface="Segoe UI Semibold"/>
                </a:rPr>
                <a:t> </a:t>
              </a: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ADAI_DevStartPlan</a:t>
              </a:r>
              <a:endParaRPr lang="en-US" b="1">
                <a:solidFill>
                  <a:srgbClr val="0078D4"/>
                </a:solidFill>
                <a:latin typeface="Segoe UI Semibold"/>
              </a:endParaRPr>
            </a:p>
          </p:txBody>
        </p:sp>
      </p:grpSp>
      <p:pic>
        <p:nvPicPr>
          <p:cNvPr id="4" name="Picture 3">
            <a:extLst>
              <a:ext uri="{FF2B5EF4-FFF2-40B4-BE49-F238E27FC236}">
                <a16:creationId xmlns:a16="http://schemas.microsoft.com/office/drawing/2014/main" id="{3B81827C-6BD9-5235-5BCA-B1BEF4400E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743" y="1698552"/>
            <a:ext cx="914514" cy="914514"/>
          </a:xfrm>
          <a:prstGeom prst="rect">
            <a:avLst/>
          </a:prstGeom>
        </p:spPr>
      </p:pic>
      <p:pic>
        <p:nvPicPr>
          <p:cNvPr id="5" name="Picture 4">
            <a:extLst>
              <a:ext uri="{FF2B5EF4-FFF2-40B4-BE49-F238E27FC236}">
                <a16:creationId xmlns:a16="http://schemas.microsoft.com/office/drawing/2014/main" id="{F90FE79B-AD40-E47D-A93B-CCDEBF44DB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502" y="5190040"/>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0D03CE-426D-E7E4-EEA3-C56546C11CBA}"/>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BRK143, BRK170, DEM526</a:t>
            </a:r>
          </a:p>
        </p:txBody>
      </p:sp>
    </p:spTree>
    <p:extLst>
      <p:ext uri="{BB962C8B-B14F-4D97-AF65-F5344CB8AC3E}">
        <p14:creationId xmlns:p14="http://schemas.microsoft.com/office/powerpoint/2010/main" val="1636816928"/>
      </p:ext>
    </p:extLst>
  </p:cSld>
  <p:clrMapOvr>
    <a:masterClrMapping/>
  </p:clrMapOvr>
  <p:transition advTm="616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717BD-CBB6-2375-FA8C-40BFA9E8C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EF8FB-D355-156B-0DBB-05407C7EB76A}"/>
              </a:ext>
            </a:extLst>
          </p:cNvPr>
          <p:cNvSpPr>
            <a:spLocks noGrp="1"/>
          </p:cNvSpPr>
          <p:nvPr>
            <p:ph type="title"/>
          </p:nvPr>
        </p:nvSpPr>
        <p:spPr>
          <a:xfrm>
            <a:off x="563369" y="473236"/>
            <a:ext cx="11081177" cy="430887"/>
          </a:xfrm>
        </p:spPr>
        <p:txBody>
          <a:bodyPr/>
          <a:lstStyle/>
          <a:p>
            <a:r>
              <a:rPr lang="en-US"/>
              <a:t>Explore our Azure AI apps skilling resources</a:t>
            </a:r>
          </a:p>
        </p:txBody>
      </p:sp>
      <p:sp>
        <p:nvSpPr>
          <p:cNvPr id="14" name="Rectangle 13">
            <a:extLst>
              <a:ext uri="{FF2B5EF4-FFF2-40B4-BE49-F238E27FC236}">
                <a16:creationId xmlns:a16="http://schemas.microsoft.com/office/drawing/2014/main" id="{827CE659-CA9D-DB39-11A3-62EE3F2B7E5A}"/>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3FBECF7A-1394-2426-73A1-C4A06B44DE43}"/>
              </a:ext>
            </a:extLst>
          </p:cNvPr>
          <p:cNvGrpSpPr/>
          <p:nvPr/>
        </p:nvGrpSpPr>
        <p:grpSpPr>
          <a:xfrm>
            <a:off x="2563350" y="2209745"/>
            <a:ext cx="7065301" cy="4023359"/>
            <a:chOff x="2419467" y="2224450"/>
            <a:chExt cx="7065301" cy="4023359"/>
          </a:xfrm>
        </p:grpSpPr>
        <p:sp>
          <p:nvSpPr>
            <p:cNvPr id="15" name="TextBox 14">
              <a:extLst>
                <a:ext uri="{FF2B5EF4-FFF2-40B4-BE49-F238E27FC236}">
                  <a16:creationId xmlns:a16="http://schemas.microsoft.com/office/drawing/2014/main" id="{96CCB791-A30A-7328-66DE-C5C9CEBC4BE6}"/>
                </a:ext>
              </a:extLst>
            </p:cNvPr>
            <p:cNvSpPr txBox="1"/>
            <p:nvPr/>
          </p:nvSpPr>
          <p:spPr>
            <a:xfrm>
              <a:off x="2419467" y="2224450"/>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742" fontAlgn="auto">
                <a:spcBef>
                  <a:spcPct val="20000"/>
                </a:spcBef>
                <a:spcAft>
                  <a:spcPts val="0"/>
                </a:spcAft>
                <a:buSzPct val="90000"/>
                <a:buFont typeface="Wingdings" panose="05000000000000000000" pitchFamily="2" charset="2"/>
                <a:defRPr/>
              </a:pPr>
              <a:endParaRPr lang="en-US" sz="2000">
                <a:solidFill>
                  <a:srgbClr val="0078D4"/>
                </a:solidFill>
              </a:endParaRPr>
            </a:p>
            <a:p>
              <a:pPr defTabSz="932742">
                <a:defRPr/>
              </a:pPr>
              <a:r>
                <a:rPr lang="en-US" sz="2000">
                  <a:solidFill>
                    <a:srgbClr val="0078D4"/>
                  </a:solidFill>
                </a:rPr>
                <a:t>Develop, </a:t>
              </a:r>
              <a:r>
                <a:rPr lang="en-US" sz="2000" err="1">
                  <a:solidFill>
                    <a:srgbClr val="0078D4"/>
                  </a:solidFill>
                </a:rPr>
                <a:t>replatform</a:t>
              </a:r>
              <a:r>
                <a:rPr lang="en-US" sz="2000">
                  <a:solidFill>
                    <a:srgbClr val="0078D4"/>
                  </a:solidFill>
                </a:rPr>
                <a:t>, and improve AI apps via advanced Azure AI services</a:t>
              </a:r>
            </a:p>
            <a:p>
              <a:pPr defTabSz="932742">
                <a:defRPr/>
              </a:pPr>
              <a:r>
                <a:rPr lang="en-US" sz="1000">
                  <a:solidFill>
                    <a:srgbClr val="0078D4"/>
                  </a:solidFill>
                </a:rPr>
                <a:t> </a:t>
              </a:r>
            </a:p>
            <a:p>
              <a:pPr defTabSz="932742">
                <a:defRPr/>
              </a:pPr>
              <a:r>
                <a:rPr lang="en-US" sz="2000" b="0">
                  <a:solidFill>
                    <a:srgbClr val="161616"/>
                  </a:solidFill>
                  <a:latin typeface="+mn-lt"/>
                </a:rPr>
                <a:t>Learn how to build and modernize AI apps, specifically in </a:t>
              </a:r>
              <a:r>
                <a:rPr lang="en-US" sz="2000" b="0" err="1">
                  <a:solidFill>
                    <a:srgbClr val="161616"/>
                  </a:solidFill>
                  <a:latin typeface="+mn-lt"/>
                </a:rPr>
                <a:t>replatforming</a:t>
              </a:r>
              <a:r>
                <a:rPr lang="en-US" sz="2000" b="0">
                  <a:solidFill>
                    <a:srgbClr val="161616"/>
                  </a:solidFill>
                  <a:latin typeface="+mn-lt"/>
                </a:rPr>
                <a:t> apps and assessing code and architecture changes on Azure</a:t>
              </a:r>
              <a:endParaRPr lang="en-US" sz="2000" b="0">
                <a:solidFill>
                  <a:srgbClr val="161616"/>
                </a:solidFill>
                <a:latin typeface="Segoe UI"/>
                <a:cs typeface="Segoe UI"/>
              </a:endParaRPr>
            </a:p>
          </p:txBody>
        </p:sp>
        <p:sp>
          <p:nvSpPr>
            <p:cNvPr id="22" name="Rectangle 12">
              <a:extLst>
                <a:ext uri="{FF2B5EF4-FFF2-40B4-BE49-F238E27FC236}">
                  <a16:creationId xmlns:a16="http://schemas.microsoft.com/office/drawing/2014/main" id="{D56CE382-A231-AFC9-2D72-1C3BA5B6F64E}"/>
                </a:ext>
              </a:extLst>
            </p:cNvPr>
            <p:cNvSpPr/>
            <p:nvPr/>
          </p:nvSpPr>
          <p:spPr>
            <a:xfrm flipH="1">
              <a:off x="2760986" y="5261895"/>
              <a:ext cx="6382262" cy="809494"/>
            </a:xfrm>
            <a:prstGeom prst="roundRect">
              <a:avLst/>
            </a:prstGeom>
            <a:solidFill>
              <a:srgbClr val="E7E6E6"/>
            </a:solidFill>
            <a:ln w="12700" cap="flat" cmpd="sng" algn="ctr">
              <a:noFill/>
              <a:prstDash val="solid"/>
              <a:miter lim="800000"/>
            </a:ln>
            <a:effectLst/>
          </p:spPr>
          <p:txBody>
            <a:bodyPr lIns="91440" tIns="45720" rIns="91440" bIns="45720" rtlCol="0" anchor="ctr"/>
            <a:lstStyle/>
            <a:p>
              <a:pPr algn="ctr">
                <a:defRPr/>
              </a:pPr>
              <a:r>
                <a:rPr lang="en-US" kern="0">
                  <a:solidFill>
                    <a:prstClr val="black"/>
                  </a:solidFill>
                  <a:latin typeface="Segoe UI Semibold"/>
                  <a:ea typeface="+mn-lt"/>
                  <a:cs typeface="Segoe UI Semibold"/>
                </a:rPr>
                <a:t>Begin learning at</a:t>
              </a:r>
            </a:p>
            <a:p>
              <a:pPr algn="ctr">
                <a:defRPr/>
              </a:pPr>
              <a:r>
                <a:rPr lang="en-US" b="1">
                  <a:solidFill>
                    <a:srgbClr val="0078D4"/>
                  </a:solidFill>
                  <a:latin typeface="Segoe UI Semibold"/>
                </a:rPr>
                <a:t> </a:t>
              </a: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ADAI_DevsAdvPlan</a:t>
              </a:r>
              <a:endParaRPr lang="en-US" b="1">
                <a:solidFill>
                  <a:srgbClr val="0078D4"/>
                </a:solidFill>
                <a:latin typeface="Segoe UI Semibold"/>
              </a:endParaRPr>
            </a:p>
          </p:txBody>
        </p:sp>
      </p:grpSp>
      <p:pic>
        <p:nvPicPr>
          <p:cNvPr id="4" name="Picture 3">
            <a:extLst>
              <a:ext uri="{FF2B5EF4-FFF2-40B4-BE49-F238E27FC236}">
                <a16:creationId xmlns:a16="http://schemas.microsoft.com/office/drawing/2014/main" id="{1F9BBA16-FA0D-2C73-03AA-71DE5F03A8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743" y="1698552"/>
            <a:ext cx="914514" cy="914514"/>
          </a:xfrm>
          <a:prstGeom prst="rect">
            <a:avLst/>
          </a:prstGeom>
        </p:spPr>
      </p:pic>
      <p:pic>
        <p:nvPicPr>
          <p:cNvPr id="5" name="Picture 4">
            <a:extLst>
              <a:ext uri="{FF2B5EF4-FFF2-40B4-BE49-F238E27FC236}">
                <a16:creationId xmlns:a16="http://schemas.microsoft.com/office/drawing/2014/main" id="{41ED2C63-B674-DEC6-9019-3D3837E20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502" y="5190040"/>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7201CE-C09C-667B-5E50-1565A4FFDF12}"/>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DEM522, LAB334</a:t>
            </a:r>
          </a:p>
        </p:txBody>
      </p:sp>
    </p:spTree>
    <p:extLst>
      <p:ext uri="{BB962C8B-B14F-4D97-AF65-F5344CB8AC3E}">
        <p14:creationId xmlns:p14="http://schemas.microsoft.com/office/powerpoint/2010/main" val="74060500"/>
      </p:ext>
    </p:extLst>
  </p:cSld>
  <p:clrMapOvr>
    <a:masterClrMapping/>
  </p:clrMapOvr>
  <p:transition advTm="6070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A87FF-1912-8C5C-E00B-7445BD349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1E8A15-A5D1-B876-E8E2-7932CE1F51CA}"/>
              </a:ext>
            </a:extLst>
          </p:cNvPr>
          <p:cNvSpPr>
            <a:spLocks noGrp="1"/>
          </p:cNvSpPr>
          <p:nvPr>
            <p:ph type="title"/>
          </p:nvPr>
        </p:nvSpPr>
        <p:spPr>
          <a:xfrm>
            <a:off x="563369" y="473236"/>
            <a:ext cx="11081177" cy="430887"/>
          </a:xfrm>
        </p:spPr>
        <p:txBody>
          <a:bodyPr/>
          <a:lstStyle/>
          <a:p>
            <a:r>
              <a:rPr lang="en-US"/>
              <a:t>Explore our responsible AI skilling resources</a:t>
            </a:r>
          </a:p>
        </p:txBody>
      </p:sp>
      <p:sp>
        <p:nvSpPr>
          <p:cNvPr id="14" name="Rectangle 13">
            <a:extLst>
              <a:ext uri="{FF2B5EF4-FFF2-40B4-BE49-F238E27FC236}">
                <a16:creationId xmlns:a16="http://schemas.microsoft.com/office/drawing/2014/main" id="{62F57D9B-49CC-DE67-A1A4-980DC4F337CE}"/>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45BB48E6-D6F0-ECCF-9550-211CB5FF4B7A}"/>
              </a:ext>
            </a:extLst>
          </p:cNvPr>
          <p:cNvGrpSpPr/>
          <p:nvPr/>
        </p:nvGrpSpPr>
        <p:grpSpPr>
          <a:xfrm>
            <a:off x="2563350" y="2192531"/>
            <a:ext cx="7065301" cy="4023359"/>
            <a:chOff x="2419467" y="2224450"/>
            <a:chExt cx="7065301" cy="4023359"/>
          </a:xfrm>
        </p:grpSpPr>
        <p:sp>
          <p:nvSpPr>
            <p:cNvPr id="15" name="TextBox 14">
              <a:extLst>
                <a:ext uri="{FF2B5EF4-FFF2-40B4-BE49-F238E27FC236}">
                  <a16:creationId xmlns:a16="http://schemas.microsoft.com/office/drawing/2014/main" id="{8AB668D7-002C-BEEF-BF2A-7F8D014E4955}"/>
                </a:ext>
              </a:extLst>
            </p:cNvPr>
            <p:cNvSpPr txBox="1"/>
            <p:nvPr/>
          </p:nvSpPr>
          <p:spPr>
            <a:xfrm>
              <a:off x="2419467" y="2224450"/>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Build secure and responsible AI solutions and manage generative AI lifecycles</a:t>
              </a:r>
              <a:endParaRPr lang="en-US" sz="2000" b="0">
                <a:solidFill>
                  <a:srgbClr val="000000"/>
                </a:solidFill>
                <a:latin typeface="Segoe UI"/>
                <a:cs typeface="Segoe UI"/>
              </a:endParaRP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This plan will help you understand the fundamentals of AI security, evaluate generative AI outputs, and manage harmful content using Azure AI Content Safety. </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22" name="Rectangle 12">
              <a:extLst>
                <a:ext uri="{FF2B5EF4-FFF2-40B4-BE49-F238E27FC236}">
                  <a16:creationId xmlns:a16="http://schemas.microsoft.com/office/drawing/2014/main" id="{894C5C20-FFB5-EBE1-C4BF-E0B225C11030}"/>
                </a:ext>
              </a:extLst>
            </p:cNvPr>
            <p:cNvSpPr/>
            <p:nvPr/>
          </p:nvSpPr>
          <p:spPr>
            <a:xfrm flipH="1">
              <a:off x="2720481" y="5261895"/>
              <a:ext cx="6463273" cy="809494"/>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Get started learning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ManageGenAILifecycles</a:t>
              </a:r>
              <a:endParaRPr lang="en-US" b="1">
                <a:solidFill>
                  <a:srgbClr val="0078D4"/>
                </a:solidFill>
                <a:latin typeface="Segoe UI Semibold"/>
              </a:endParaRPr>
            </a:p>
          </p:txBody>
        </p:sp>
      </p:grpSp>
      <p:pic>
        <p:nvPicPr>
          <p:cNvPr id="4" name="Picture 3">
            <a:extLst>
              <a:ext uri="{FF2B5EF4-FFF2-40B4-BE49-F238E27FC236}">
                <a16:creationId xmlns:a16="http://schemas.microsoft.com/office/drawing/2014/main" id="{B6A91837-1376-6629-E33B-1DA20E46C0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743" y="1687476"/>
            <a:ext cx="914514" cy="902238"/>
          </a:xfrm>
          <a:prstGeom prst="rect">
            <a:avLst/>
          </a:prstGeom>
        </p:spPr>
      </p:pic>
      <p:pic>
        <p:nvPicPr>
          <p:cNvPr id="5" name="Picture 4">
            <a:extLst>
              <a:ext uri="{FF2B5EF4-FFF2-40B4-BE49-F238E27FC236}">
                <a16:creationId xmlns:a16="http://schemas.microsoft.com/office/drawing/2014/main" id="{AD911105-9302-A138-855A-FBE8CB011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227" y="5172826"/>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089F2FC-6D81-4FC4-EF90-5E4AAD070C96}"/>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BRK168, BRK169, DEM527</a:t>
            </a:r>
          </a:p>
        </p:txBody>
      </p:sp>
    </p:spTree>
    <p:extLst>
      <p:ext uri="{BB962C8B-B14F-4D97-AF65-F5344CB8AC3E}">
        <p14:creationId xmlns:p14="http://schemas.microsoft.com/office/powerpoint/2010/main" val="2543476030"/>
      </p:ext>
    </p:extLst>
  </p:cSld>
  <p:clrMapOvr>
    <a:masterClrMapping/>
  </p:clrMapOvr>
  <p:transition advTm="60802">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48B96-7625-5951-03E9-97C1411DB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7F455-F809-F9D0-4A70-9468215FE57C}"/>
              </a:ext>
            </a:extLst>
          </p:cNvPr>
          <p:cNvSpPr>
            <a:spLocks noGrp="1"/>
          </p:cNvSpPr>
          <p:nvPr>
            <p:ph type="title"/>
          </p:nvPr>
        </p:nvSpPr>
        <p:spPr>
          <a:xfrm>
            <a:off x="563369" y="473236"/>
            <a:ext cx="11081177" cy="430887"/>
          </a:xfrm>
        </p:spPr>
        <p:txBody>
          <a:bodyPr/>
          <a:lstStyle/>
          <a:p>
            <a:r>
              <a:rPr lang="en-US"/>
              <a:t>Explore our AI transformation skilling resources</a:t>
            </a:r>
          </a:p>
        </p:txBody>
      </p:sp>
      <p:sp>
        <p:nvSpPr>
          <p:cNvPr id="14" name="Rectangle 13">
            <a:extLst>
              <a:ext uri="{FF2B5EF4-FFF2-40B4-BE49-F238E27FC236}">
                <a16:creationId xmlns:a16="http://schemas.microsoft.com/office/drawing/2014/main" id="{ABFCD753-41C9-8258-BD9D-D2FE136EF1A6}"/>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CAFD4F1A-B56D-94C4-56FF-8874E2A4BCF1}"/>
              </a:ext>
            </a:extLst>
          </p:cNvPr>
          <p:cNvSpPr txBox="1"/>
          <p:nvPr/>
        </p:nvSpPr>
        <p:spPr>
          <a:xfrm>
            <a:off x="2563350" y="2185483"/>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Start transforming your business with AI</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This plan provides a comprehensive guide on AI transformation, including initiating an AI strategy, assessing infrastructure readiness, understanding AI's business impact, and creating intelligent apps using Azure AI service</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22" name="Rectangle 12">
            <a:extLst>
              <a:ext uri="{FF2B5EF4-FFF2-40B4-BE49-F238E27FC236}">
                <a16:creationId xmlns:a16="http://schemas.microsoft.com/office/drawing/2014/main" id="{B3ACD873-1C67-0F19-DFC9-E668E2109EC6}"/>
              </a:ext>
            </a:extLst>
          </p:cNvPr>
          <p:cNvSpPr/>
          <p:nvPr/>
        </p:nvSpPr>
        <p:spPr>
          <a:xfrm flipH="1">
            <a:off x="2864364" y="5222928"/>
            <a:ext cx="6463273" cy="809494"/>
          </a:xfrm>
          <a:prstGeom prst="roundRect">
            <a:avLst/>
          </a:prstGeom>
          <a:solidFill>
            <a:srgbClr val="E7E6E6"/>
          </a:solidFill>
          <a:ln w="1270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Begin learning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StartTransformingBizAI</a:t>
            </a:r>
            <a:endParaRPr lang="en-US" b="1">
              <a:solidFill>
                <a:srgbClr val="0078D4"/>
              </a:solidFill>
              <a:latin typeface="Segoe UI Semibold"/>
            </a:endParaRPr>
          </a:p>
        </p:txBody>
      </p:sp>
      <p:pic>
        <p:nvPicPr>
          <p:cNvPr id="4" name="Picture 3">
            <a:extLst>
              <a:ext uri="{FF2B5EF4-FFF2-40B4-BE49-F238E27FC236}">
                <a16:creationId xmlns:a16="http://schemas.microsoft.com/office/drawing/2014/main" id="{AD5F97AA-AC45-647F-BEF9-11337DE161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743" y="1692105"/>
            <a:ext cx="914514" cy="878883"/>
          </a:xfrm>
          <a:prstGeom prst="rect">
            <a:avLst/>
          </a:prstGeom>
        </p:spPr>
      </p:pic>
      <p:pic>
        <p:nvPicPr>
          <p:cNvPr id="5" name="Picture 4">
            <a:extLst>
              <a:ext uri="{FF2B5EF4-FFF2-40B4-BE49-F238E27FC236}">
                <a16:creationId xmlns:a16="http://schemas.microsoft.com/office/drawing/2014/main" id="{12290CDF-3CF3-ED3F-E558-13EC7391BC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227" y="5165778"/>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42EAAD-266B-7C9C-3A67-8C31EE72FC68}"/>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BRK141</a:t>
            </a:r>
          </a:p>
        </p:txBody>
      </p:sp>
    </p:spTree>
    <p:extLst>
      <p:ext uri="{BB962C8B-B14F-4D97-AF65-F5344CB8AC3E}">
        <p14:creationId xmlns:p14="http://schemas.microsoft.com/office/powerpoint/2010/main" val="4055444256"/>
      </p:ext>
    </p:extLst>
  </p:cSld>
  <p:clrMapOvr>
    <a:masterClrMapping/>
  </p:clrMapOvr>
  <p:transition advTm="61599">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684AB-22AC-920E-CD09-83F4D7CA3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BDFBF-3699-CB57-B2BE-2F0E38A41A76}"/>
              </a:ext>
            </a:extLst>
          </p:cNvPr>
          <p:cNvSpPr>
            <a:spLocks noGrp="1"/>
          </p:cNvSpPr>
          <p:nvPr>
            <p:ph type="title"/>
          </p:nvPr>
        </p:nvSpPr>
        <p:spPr>
          <a:xfrm>
            <a:off x="563369" y="473236"/>
            <a:ext cx="11081177" cy="430887"/>
          </a:xfrm>
        </p:spPr>
        <p:txBody>
          <a:bodyPr/>
          <a:lstStyle/>
          <a:p>
            <a:r>
              <a:rPr lang="en-US"/>
              <a:t>Explore our Copilot skilling resources</a:t>
            </a:r>
          </a:p>
        </p:txBody>
      </p:sp>
      <p:sp>
        <p:nvSpPr>
          <p:cNvPr id="14" name="Rectangle 13">
            <a:extLst>
              <a:ext uri="{FF2B5EF4-FFF2-40B4-BE49-F238E27FC236}">
                <a16:creationId xmlns:a16="http://schemas.microsoft.com/office/drawing/2014/main" id="{734D1366-9DCB-F52C-B5B7-B5A4E612C363}"/>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4C82E4C6-0848-B1A4-F8D7-1D596AB2B013}"/>
              </a:ext>
            </a:extLst>
          </p:cNvPr>
          <p:cNvSpPr txBox="1"/>
          <p:nvPr/>
        </p:nvSpPr>
        <p:spPr>
          <a:xfrm>
            <a:off x="2563350" y="2185483"/>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Build &amp; extend copilots with Microsoft Copilot Studio</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This plan is designed to help you to get started creating conversational AI solutions with Microsoft Copilot Studio. Learn how to build Copilot Studio actions that extend the knowledge and capabilities of Microsoft 365 Copilot.</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22" name="Rectangle 12">
            <a:extLst>
              <a:ext uri="{FF2B5EF4-FFF2-40B4-BE49-F238E27FC236}">
                <a16:creationId xmlns:a16="http://schemas.microsoft.com/office/drawing/2014/main" id="{0AF6C204-313D-6E5E-866E-110032829F5D}"/>
              </a:ext>
            </a:extLst>
          </p:cNvPr>
          <p:cNvSpPr/>
          <p:nvPr/>
        </p:nvSpPr>
        <p:spPr>
          <a:xfrm flipH="1">
            <a:off x="2864364" y="5222928"/>
            <a:ext cx="6463273" cy="809494"/>
          </a:xfrm>
          <a:prstGeom prst="roundRect">
            <a:avLst/>
          </a:prstGeom>
          <a:solidFill>
            <a:srgbClr val="E7E6E6"/>
          </a:solidFill>
          <a:ln w="1270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Start learning at </a:t>
            </a:r>
          </a:p>
          <a:p>
            <a:pPr algn="ctr">
              <a:defRPr/>
            </a:pP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BA_BldandExdCop</a:t>
            </a:r>
            <a:endParaRPr lang="en-US" b="1">
              <a:solidFill>
                <a:srgbClr val="0078D4"/>
              </a:solidFill>
              <a:latin typeface="Segoe UI Semibold"/>
            </a:endParaRPr>
          </a:p>
        </p:txBody>
      </p:sp>
      <p:pic>
        <p:nvPicPr>
          <p:cNvPr id="4" name="Picture 3">
            <a:extLst>
              <a:ext uri="{FF2B5EF4-FFF2-40B4-BE49-F238E27FC236}">
                <a16:creationId xmlns:a16="http://schemas.microsoft.com/office/drawing/2014/main" id="{68EF4476-CA60-FFB8-43EB-1DF0CA8D7F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56558" y="1692105"/>
            <a:ext cx="878883" cy="878883"/>
          </a:xfrm>
          <a:prstGeom prst="rect">
            <a:avLst/>
          </a:prstGeom>
        </p:spPr>
      </p:pic>
      <p:pic>
        <p:nvPicPr>
          <p:cNvPr id="5" name="Picture 4">
            <a:extLst>
              <a:ext uri="{FF2B5EF4-FFF2-40B4-BE49-F238E27FC236}">
                <a16:creationId xmlns:a16="http://schemas.microsoft.com/office/drawing/2014/main" id="{A3DC3F64-B5D9-CCDB-FC3A-6A32C1523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227" y="5165778"/>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6A81F0-E9DA-4EA7-611A-CA0DA3A41BF8}"/>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BRK140, BRK147, BRK157, BRK158, BRK159, BRK160, BRK161, DEM521, LAB322, LAB327, LAB332</a:t>
            </a:r>
          </a:p>
        </p:txBody>
      </p:sp>
    </p:spTree>
    <p:extLst>
      <p:ext uri="{BB962C8B-B14F-4D97-AF65-F5344CB8AC3E}">
        <p14:creationId xmlns:p14="http://schemas.microsoft.com/office/powerpoint/2010/main" val="2855485204"/>
      </p:ext>
    </p:extLst>
  </p:cSld>
  <p:clrMapOvr>
    <a:masterClrMapping/>
  </p:clrMapOvr>
  <p:transition advTm="61196">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2498-C84C-D4C5-EE94-1D8C051E0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8F3C3-D8DD-6AB2-BD30-FF250B28CC63}"/>
              </a:ext>
            </a:extLst>
          </p:cNvPr>
          <p:cNvSpPr>
            <a:spLocks noGrp="1"/>
          </p:cNvSpPr>
          <p:nvPr>
            <p:ph type="title"/>
          </p:nvPr>
        </p:nvSpPr>
        <p:spPr>
          <a:xfrm>
            <a:off x="563369" y="473236"/>
            <a:ext cx="11081177" cy="430887"/>
          </a:xfrm>
        </p:spPr>
        <p:txBody>
          <a:bodyPr/>
          <a:lstStyle/>
          <a:p>
            <a:r>
              <a:rPr lang="en-US"/>
              <a:t>Explore our Copilot skilling resources</a:t>
            </a:r>
          </a:p>
        </p:txBody>
      </p:sp>
      <p:sp>
        <p:nvSpPr>
          <p:cNvPr id="14" name="Rectangle 13">
            <a:extLst>
              <a:ext uri="{FF2B5EF4-FFF2-40B4-BE49-F238E27FC236}">
                <a16:creationId xmlns:a16="http://schemas.microsoft.com/office/drawing/2014/main" id="{BFBF462F-5658-CE9B-6D6C-C7BC3D356CAE}"/>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BB4EC487-DFA2-C10F-DCFD-5C823F65F512}"/>
              </a:ext>
            </a:extLst>
          </p:cNvPr>
          <p:cNvSpPr txBox="1"/>
          <p:nvPr/>
        </p:nvSpPr>
        <p:spPr>
          <a:xfrm>
            <a:off x="2563350" y="2185483"/>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Extend Microsoft 365 Copilot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Explore how to use Copilot Studio actions to extend the knowledge and capabilities of Microsoft 365 Copilot. Discover the different ways to extend Microsoft 365 Copilot, including building plugins and connectors, and learn how to choose the right option for your use case.</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22" name="Rectangle 12">
            <a:extLst>
              <a:ext uri="{FF2B5EF4-FFF2-40B4-BE49-F238E27FC236}">
                <a16:creationId xmlns:a16="http://schemas.microsoft.com/office/drawing/2014/main" id="{20697BBD-96D2-E008-DAA8-BD7C24F392E9}"/>
              </a:ext>
            </a:extLst>
          </p:cNvPr>
          <p:cNvSpPr/>
          <p:nvPr/>
        </p:nvSpPr>
        <p:spPr>
          <a:xfrm flipH="1">
            <a:off x="2864364" y="5222928"/>
            <a:ext cx="6463273" cy="809494"/>
          </a:xfrm>
          <a:prstGeom prst="roundRect">
            <a:avLst/>
          </a:prstGeom>
          <a:solidFill>
            <a:srgbClr val="E7E6E6"/>
          </a:solidFill>
          <a:ln w="1270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Start learning at </a:t>
            </a:r>
          </a:p>
          <a:p>
            <a:pPr algn="ctr">
              <a:defRPr/>
            </a:pP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aka.ms/MW_M365CoPDev</a:t>
            </a:r>
            <a:endParaRPr lang="en-US" b="1">
              <a:solidFill>
                <a:srgbClr val="0078D4"/>
              </a:solidFill>
              <a:latin typeface="Segoe UI Semibold"/>
            </a:endParaRPr>
          </a:p>
        </p:txBody>
      </p:sp>
      <p:pic>
        <p:nvPicPr>
          <p:cNvPr id="4" name="Picture 3">
            <a:extLst>
              <a:ext uri="{FF2B5EF4-FFF2-40B4-BE49-F238E27FC236}">
                <a16:creationId xmlns:a16="http://schemas.microsoft.com/office/drawing/2014/main" id="{D056778C-033C-96F4-32B2-2AAED7DE81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64490" y="1692105"/>
            <a:ext cx="863018" cy="878883"/>
          </a:xfrm>
          <a:prstGeom prst="rect">
            <a:avLst/>
          </a:prstGeom>
        </p:spPr>
      </p:pic>
      <p:pic>
        <p:nvPicPr>
          <p:cNvPr id="5" name="Picture 4">
            <a:extLst>
              <a:ext uri="{FF2B5EF4-FFF2-40B4-BE49-F238E27FC236}">
                <a16:creationId xmlns:a16="http://schemas.microsoft.com/office/drawing/2014/main" id="{E74E65B6-0F9A-5492-0808-86BBE9A9E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227" y="5165778"/>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C9180C-363E-C2AF-F212-C8CFAE6ED50B}"/>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BRK156, BRK163, BRK164, BRK165, BRK16, BRK167, BRK176, BRK177, LAB323, LAB328, LAB330</a:t>
            </a:r>
          </a:p>
        </p:txBody>
      </p:sp>
    </p:spTree>
    <p:extLst>
      <p:ext uri="{BB962C8B-B14F-4D97-AF65-F5344CB8AC3E}">
        <p14:creationId xmlns:p14="http://schemas.microsoft.com/office/powerpoint/2010/main" val="2876251061"/>
      </p:ext>
    </p:extLst>
  </p:cSld>
  <p:clrMapOvr>
    <a:masterClrMapping/>
  </p:clrMapOvr>
  <p:transition advTm="61821">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2AD9-8BF8-09AD-B3D0-01573F48A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34130-E6A4-771B-F062-1B63A063F675}"/>
              </a:ext>
            </a:extLst>
          </p:cNvPr>
          <p:cNvSpPr>
            <a:spLocks noGrp="1"/>
          </p:cNvSpPr>
          <p:nvPr>
            <p:ph type="title"/>
          </p:nvPr>
        </p:nvSpPr>
        <p:spPr>
          <a:xfrm>
            <a:off x="585215" y="1930970"/>
            <a:ext cx="9791237" cy="1107996"/>
          </a:xfrm>
        </p:spPr>
        <p:txBody>
          <a:bodyPr/>
          <a:lstStyle/>
          <a:p>
            <a:r>
              <a:rPr lang="en-US"/>
              <a:t>Prove your skills with</a:t>
            </a:r>
            <a:br>
              <a:rPr lang="en-US"/>
            </a:br>
            <a:r>
              <a:rPr lang="en-US"/>
              <a:t>Microsoft Credentials</a:t>
            </a:r>
          </a:p>
        </p:txBody>
      </p:sp>
      <p:sp>
        <p:nvSpPr>
          <p:cNvPr id="4" name="TextBox 3">
            <a:extLst>
              <a:ext uri="{FF2B5EF4-FFF2-40B4-BE49-F238E27FC236}">
                <a16:creationId xmlns:a16="http://schemas.microsoft.com/office/drawing/2014/main" id="{0818FC4D-173E-0CFA-379F-D92424CF5596}"/>
              </a:ext>
            </a:extLst>
          </p:cNvPr>
          <p:cNvSpPr txBox="1"/>
          <p:nvPr/>
        </p:nvSpPr>
        <p:spPr>
          <a:xfrm>
            <a:off x="538133" y="3137817"/>
            <a:ext cx="6812564" cy="646331"/>
          </a:xfrm>
          <a:prstGeom prst="rect">
            <a:avLst/>
          </a:prstGeom>
          <a:noFill/>
        </p:spPr>
        <p:txBody>
          <a:bodyPr wrap="square">
            <a:spAutoFit/>
          </a:bodyPr>
          <a:lstStyle/>
          <a:p>
            <a:r>
              <a:rPr lang="en-US" sz="1800">
                <a:effectLst/>
                <a:ea typeface="Aptos" panose="020B0004020202020204" pitchFamily="34" charset="0"/>
              </a:rPr>
              <a:t>Showcase your proficiency with industry-trusted and verified credentials from Microsoft </a:t>
            </a:r>
          </a:p>
        </p:txBody>
      </p:sp>
    </p:spTree>
    <p:extLst>
      <p:ext uri="{BB962C8B-B14F-4D97-AF65-F5344CB8AC3E}">
        <p14:creationId xmlns:p14="http://schemas.microsoft.com/office/powerpoint/2010/main" val="1926596647"/>
      </p:ext>
    </p:extLst>
  </p:cSld>
  <p:clrMapOvr>
    <a:masterClrMapping/>
  </p:clrMapOvr>
  <mc:AlternateContent xmlns:mc="http://schemas.openxmlformats.org/markup-compatibility/2006" xmlns:p14="http://schemas.microsoft.com/office/powerpoint/2010/main">
    <mc:Choice Requires="p14">
      <p:transition p14:dur="250" advTm="31325">
        <p:fade/>
      </p:transition>
    </mc:Choice>
    <mc:Fallback xmlns="">
      <p:transition advTm="3132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8BB2D8-D5FB-34EC-6EB5-27C8E2305E08}"/>
              </a:ext>
            </a:extLst>
          </p:cNvPr>
          <p:cNvSpPr>
            <a:spLocks noGrp="1"/>
          </p:cNvSpPr>
          <p:nvPr>
            <p:ph type="title"/>
          </p:nvPr>
        </p:nvSpPr>
        <p:spPr/>
        <p:txBody>
          <a:bodyPr/>
          <a:lstStyle/>
          <a:p>
            <a:r>
              <a:rPr lang="en-US"/>
              <a:t>Earn Microsoft AI Credentials</a:t>
            </a:r>
          </a:p>
        </p:txBody>
      </p:sp>
      <p:cxnSp>
        <p:nvCxnSpPr>
          <p:cNvPr id="4" name="Straight Connector 3">
            <a:extLst>
              <a:ext uri="{FF2B5EF4-FFF2-40B4-BE49-F238E27FC236}">
                <a16:creationId xmlns:a16="http://schemas.microsoft.com/office/drawing/2014/main" id="{F0FAFF8C-84AB-7690-4BE9-00332545969A}"/>
              </a:ext>
            </a:extLst>
          </p:cNvPr>
          <p:cNvCxnSpPr>
            <a:cxnSpLocks/>
          </p:cNvCxnSpPr>
          <p:nvPr/>
        </p:nvCxnSpPr>
        <p:spPr>
          <a:xfrm>
            <a:off x="396962" y="1570635"/>
            <a:ext cx="5153233" cy="0"/>
          </a:xfrm>
          <a:prstGeom prst="line">
            <a:avLst/>
          </a:prstGeom>
          <a:ln w="31750" cap="rnd">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8ADBAF2B-26BF-2FEE-C978-A2D1933A8B3D}"/>
              </a:ext>
            </a:extLst>
          </p:cNvPr>
          <p:cNvSpPr>
            <a:spLocks/>
          </p:cNvSpPr>
          <p:nvPr/>
        </p:nvSpPr>
        <p:spPr bwMode="auto">
          <a:xfrm>
            <a:off x="437625" y="1263800"/>
            <a:ext cx="5112570" cy="227719"/>
          </a:xfrm>
          <a:prstGeom prst="roundRect">
            <a:avLst>
              <a:gd name="adj" fmla="val 16195"/>
            </a:avLst>
          </a:prstGeom>
          <a:noFill/>
          <a:ln w="12700">
            <a:noFill/>
            <a:headEnd type="none" w="med" len="med"/>
            <a:tailEnd type="none" w="med" len="med"/>
          </a:ln>
          <a:effectLst>
            <a:outerShdw blurRad="177800" dist="127000" dir="5400000" sx="96000" sy="96000" algn="t" rotWithShape="0">
              <a:prstClr val="black">
                <a:alpha val="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36536"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accent1">
                    <a:lumMod val="75000"/>
                  </a:schemeClr>
                </a:solidFill>
                <a:effectLst/>
                <a:uLnTx/>
                <a:uFillTx/>
                <a:latin typeface="Segoe UI Semibold"/>
                <a:ea typeface="+mn-ea"/>
                <a:cs typeface="+mn-cs"/>
              </a:rPr>
              <a:t>Certifications</a:t>
            </a:r>
          </a:p>
        </p:txBody>
      </p:sp>
      <p:cxnSp>
        <p:nvCxnSpPr>
          <p:cNvPr id="6" name="Straight Connector 5">
            <a:extLst>
              <a:ext uri="{FF2B5EF4-FFF2-40B4-BE49-F238E27FC236}">
                <a16:creationId xmlns:a16="http://schemas.microsoft.com/office/drawing/2014/main" id="{C78875C8-6810-1CF7-2D40-3B4FC3618C8C}"/>
              </a:ext>
            </a:extLst>
          </p:cNvPr>
          <p:cNvCxnSpPr>
            <a:cxnSpLocks/>
          </p:cNvCxnSpPr>
          <p:nvPr/>
        </p:nvCxnSpPr>
        <p:spPr>
          <a:xfrm flipV="1">
            <a:off x="6067227" y="1570635"/>
            <a:ext cx="5537398" cy="10301"/>
          </a:xfrm>
          <a:prstGeom prst="line">
            <a:avLst/>
          </a:prstGeom>
          <a:ln w="31750" cap="rnd">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260C2F9-9373-B21C-089E-2D39187B7890}"/>
              </a:ext>
            </a:extLst>
          </p:cNvPr>
          <p:cNvSpPr>
            <a:spLocks/>
          </p:cNvSpPr>
          <p:nvPr/>
        </p:nvSpPr>
        <p:spPr bwMode="auto">
          <a:xfrm>
            <a:off x="6089638" y="1213565"/>
            <a:ext cx="5514987" cy="367371"/>
          </a:xfrm>
          <a:prstGeom prst="roundRect">
            <a:avLst>
              <a:gd name="adj" fmla="val 16195"/>
            </a:avLst>
          </a:prstGeom>
          <a:noFill/>
          <a:ln w="12700">
            <a:noFill/>
            <a:headEnd type="none" w="med" len="med"/>
            <a:tailEnd type="none" w="med" len="med"/>
          </a:ln>
          <a:effectLst>
            <a:outerShdw blurRad="177800" dist="127000" dir="5400000" sx="96000" sy="96000" algn="t" rotWithShape="0">
              <a:prstClr val="black">
                <a:alpha val="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36536"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accent1">
                    <a:lumMod val="75000"/>
                  </a:schemeClr>
                </a:solidFill>
                <a:effectLst/>
                <a:uLnTx/>
                <a:uFillTx/>
                <a:latin typeface="Segoe UI Semibold"/>
                <a:ea typeface="+mn-ea"/>
                <a:cs typeface="+mn-cs"/>
              </a:rPr>
              <a:t>Applied Skills</a:t>
            </a:r>
            <a:endParaRPr kumimoji="0" lang="en-US" sz="2400" b="0" i="0" u="none" strike="noStrike" kern="1200" cap="none" spc="0" normalizeH="0" baseline="0" noProof="0">
              <a:ln>
                <a:noFill/>
              </a:ln>
              <a:solidFill>
                <a:schemeClr val="accent1">
                  <a:lumMod val="75000"/>
                </a:scheme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503C208-6CEF-E804-6D10-B001BECDC649}"/>
              </a:ext>
            </a:extLst>
          </p:cNvPr>
          <p:cNvSpPr txBox="1"/>
          <p:nvPr/>
        </p:nvSpPr>
        <p:spPr>
          <a:xfrm>
            <a:off x="6096000" y="1710809"/>
            <a:ext cx="5690466" cy="523220"/>
          </a:xfrm>
          <a:prstGeom prst="rect">
            <a:avLst/>
          </a:prstGeom>
          <a:noFill/>
        </p:spPr>
        <p:txBody>
          <a:bodyPr wrap="square">
            <a:spAutoFit/>
          </a:bodyPr>
          <a:lstStyle/>
          <a:p>
            <a:r>
              <a:rPr lang="en-US" sz="1400"/>
              <a:t>Scenario-based credential that proves your proficiency in skill sets specific to critical business problems</a:t>
            </a:r>
          </a:p>
        </p:txBody>
      </p:sp>
      <p:grpSp>
        <p:nvGrpSpPr>
          <p:cNvPr id="37" name="Group 36">
            <a:extLst>
              <a:ext uri="{FF2B5EF4-FFF2-40B4-BE49-F238E27FC236}">
                <a16:creationId xmlns:a16="http://schemas.microsoft.com/office/drawing/2014/main" id="{BB463E8E-06D3-6935-3F0D-5A91D7FDFA4F}"/>
              </a:ext>
            </a:extLst>
          </p:cNvPr>
          <p:cNvGrpSpPr/>
          <p:nvPr/>
        </p:nvGrpSpPr>
        <p:grpSpPr>
          <a:xfrm>
            <a:off x="6581474" y="2436472"/>
            <a:ext cx="4660104" cy="914400"/>
            <a:chOff x="6581474" y="2563091"/>
            <a:chExt cx="4660104" cy="1080654"/>
          </a:xfrm>
        </p:grpSpPr>
        <p:grpSp>
          <p:nvGrpSpPr>
            <p:cNvPr id="29" name="Group 28">
              <a:extLst>
                <a:ext uri="{FF2B5EF4-FFF2-40B4-BE49-F238E27FC236}">
                  <a16:creationId xmlns:a16="http://schemas.microsoft.com/office/drawing/2014/main" id="{E6F4FED8-9060-86BB-A4D6-FE5EF43B2A34}"/>
                </a:ext>
              </a:extLst>
            </p:cNvPr>
            <p:cNvGrpSpPr/>
            <p:nvPr/>
          </p:nvGrpSpPr>
          <p:grpSpPr>
            <a:xfrm>
              <a:off x="6581474" y="2563091"/>
              <a:ext cx="2207849" cy="1080654"/>
              <a:chOff x="6581474" y="2563091"/>
              <a:chExt cx="2207849" cy="1080654"/>
            </a:xfrm>
          </p:grpSpPr>
          <p:sp>
            <p:nvSpPr>
              <p:cNvPr id="13" name="Rectangle: Rounded Corners 12">
                <a:extLst>
                  <a:ext uri="{FF2B5EF4-FFF2-40B4-BE49-F238E27FC236}">
                    <a16:creationId xmlns:a16="http://schemas.microsoft.com/office/drawing/2014/main" id="{56B35AD0-B25D-5FA1-0BBF-A24360C3C45D}"/>
                  </a:ext>
                </a:extLst>
              </p:cNvPr>
              <p:cNvSpPr/>
              <p:nvPr/>
            </p:nvSpPr>
            <p:spPr bwMode="auto">
              <a:xfrm>
                <a:off x="6594763" y="2563091"/>
                <a:ext cx="2194560" cy="1080654"/>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Build a natural language processing solution with Azure AI Language</a:t>
                </a:r>
              </a:p>
            </p:txBody>
          </p:sp>
          <p:cxnSp>
            <p:nvCxnSpPr>
              <p:cNvPr id="21" name="Straight Connector 20">
                <a:extLst>
                  <a:ext uri="{FF2B5EF4-FFF2-40B4-BE49-F238E27FC236}">
                    <a16:creationId xmlns:a16="http://schemas.microsoft.com/office/drawing/2014/main" id="{8CFC6920-CF6B-F356-84B1-3B268ABC9B2C}"/>
                  </a:ext>
                </a:extLst>
              </p:cNvPr>
              <p:cNvCxnSpPr>
                <a:cxnSpLocks/>
              </p:cNvCxnSpPr>
              <p:nvPr/>
            </p:nvCxnSpPr>
            <p:spPr>
              <a:xfrm>
                <a:off x="6581474" y="2750128"/>
                <a:ext cx="0" cy="706581"/>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5226437-98E9-25E9-0C14-E169EDDAF313}"/>
                </a:ext>
              </a:extLst>
            </p:cNvPr>
            <p:cNvGrpSpPr/>
            <p:nvPr/>
          </p:nvGrpSpPr>
          <p:grpSpPr>
            <a:xfrm>
              <a:off x="9033729" y="2563091"/>
              <a:ext cx="2207849" cy="1080654"/>
              <a:chOff x="9033729" y="2563091"/>
              <a:chExt cx="2207849" cy="1080654"/>
            </a:xfrm>
          </p:grpSpPr>
          <p:sp>
            <p:nvSpPr>
              <p:cNvPr id="14" name="Rectangle: Rounded Corners 13">
                <a:extLst>
                  <a:ext uri="{FF2B5EF4-FFF2-40B4-BE49-F238E27FC236}">
                    <a16:creationId xmlns:a16="http://schemas.microsoft.com/office/drawing/2014/main" id="{FFA9BEF0-2DB1-7883-7651-20A704616091}"/>
                  </a:ext>
                </a:extLst>
              </p:cNvPr>
              <p:cNvSpPr/>
              <p:nvPr/>
            </p:nvSpPr>
            <p:spPr bwMode="auto">
              <a:xfrm>
                <a:off x="9047018" y="2563091"/>
                <a:ext cx="2194560" cy="1080654"/>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Build An Azure AI Vision Solution</a:t>
                </a:r>
              </a:p>
            </p:txBody>
          </p:sp>
          <p:cxnSp>
            <p:nvCxnSpPr>
              <p:cNvPr id="24" name="Straight Connector 23">
                <a:extLst>
                  <a:ext uri="{FF2B5EF4-FFF2-40B4-BE49-F238E27FC236}">
                    <a16:creationId xmlns:a16="http://schemas.microsoft.com/office/drawing/2014/main" id="{E567CFC0-0D96-1C99-2F86-50C2C9B9B748}"/>
                  </a:ext>
                </a:extLst>
              </p:cNvPr>
              <p:cNvCxnSpPr>
                <a:cxnSpLocks/>
              </p:cNvCxnSpPr>
              <p:nvPr/>
            </p:nvCxnSpPr>
            <p:spPr>
              <a:xfrm>
                <a:off x="9033729" y="2750128"/>
                <a:ext cx="0" cy="706581"/>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B1D0EB24-D539-37CD-C5C3-46F810B873AD}"/>
              </a:ext>
            </a:extLst>
          </p:cNvPr>
          <p:cNvGrpSpPr/>
          <p:nvPr/>
        </p:nvGrpSpPr>
        <p:grpSpPr>
          <a:xfrm>
            <a:off x="6581474" y="3521039"/>
            <a:ext cx="4660104" cy="914400"/>
            <a:chOff x="6581474" y="3783082"/>
            <a:chExt cx="4660104" cy="1080654"/>
          </a:xfrm>
        </p:grpSpPr>
        <p:grpSp>
          <p:nvGrpSpPr>
            <p:cNvPr id="31" name="Group 30">
              <a:extLst>
                <a:ext uri="{FF2B5EF4-FFF2-40B4-BE49-F238E27FC236}">
                  <a16:creationId xmlns:a16="http://schemas.microsoft.com/office/drawing/2014/main" id="{BC18C59C-70D0-D05A-10AF-E36CA9C0B3C7}"/>
                </a:ext>
              </a:extLst>
            </p:cNvPr>
            <p:cNvGrpSpPr/>
            <p:nvPr/>
          </p:nvGrpSpPr>
          <p:grpSpPr>
            <a:xfrm>
              <a:off x="6581474" y="3783082"/>
              <a:ext cx="2207849" cy="1080654"/>
              <a:chOff x="6581474" y="3783082"/>
              <a:chExt cx="2207849" cy="1080654"/>
            </a:xfrm>
          </p:grpSpPr>
          <p:sp>
            <p:nvSpPr>
              <p:cNvPr id="15" name="Rectangle: Rounded Corners 14">
                <a:extLst>
                  <a:ext uri="{FF2B5EF4-FFF2-40B4-BE49-F238E27FC236}">
                    <a16:creationId xmlns:a16="http://schemas.microsoft.com/office/drawing/2014/main" id="{1B1945DD-1292-09BE-7663-CCEFC9CC45B6}"/>
                  </a:ext>
                </a:extLst>
              </p:cNvPr>
              <p:cNvSpPr/>
              <p:nvPr/>
            </p:nvSpPr>
            <p:spPr bwMode="auto">
              <a:xfrm>
                <a:off x="6594763" y="3783082"/>
                <a:ext cx="2194560" cy="1080654"/>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Create an intelligent document processing solution with Azure AI Document Intelligence</a:t>
                </a:r>
              </a:p>
            </p:txBody>
          </p:sp>
          <p:cxnSp>
            <p:nvCxnSpPr>
              <p:cNvPr id="25" name="Straight Connector 24">
                <a:extLst>
                  <a:ext uri="{FF2B5EF4-FFF2-40B4-BE49-F238E27FC236}">
                    <a16:creationId xmlns:a16="http://schemas.microsoft.com/office/drawing/2014/main" id="{8F1BCFAC-D0F8-129B-4F31-EA57F8E6657C}"/>
                  </a:ext>
                </a:extLst>
              </p:cNvPr>
              <p:cNvCxnSpPr>
                <a:cxnSpLocks/>
              </p:cNvCxnSpPr>
              <p:nvPr/>
            </p:nvCxnSpPr>
            <p:spPr>
              <a:xfrm>
                <a:off x="6581474" y="3970119"/>
                <a:ext cx="0" cy="706581"/>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8AF7F12-9405-5DEE-4559-5402F4FF6B1F}"/>
                </a:ext>
              </a:extLst>
            </p:cNvPr>
            <p:cNvGrpSpPr/>
            <p:nvPr/>
          </p:nvGrpSpPr>
          <p:grpSpPr>
            <a:xfrm>
              <a:off x="9033729" y="3783082"/>
              <a:ext cx="2207849" cy="1080654"/>
              <a:chOff x="9033729" y="3783082"/>
              <a:chExt cx="2207849" cy="1080654"/>
            </a:xfrm>
          </p:grpSpPr>
          <p:sp>
            <p:nvSpPr>
              <p:cNvPr id="16" name="Rectangle: Rounded Corners 15">
                <a:extLst>
                  <a:ext uri="{FF2B5EF4-FFF2-40B4-BE49-F238E27FC236}">
                    <a16:creationId xmlns:a16="http://schemas.microsoft.com/office/drawing/2014/main" id="{C9E5E283-2FC8-DD9A-7DFB-23E58A41D204}"/>
                  </a:ext>
                </a:extLst>
              </p:cNvPr>
              <p:cNvSpPr/>
              <p:nvPr/>
            </p:nvSpPr>
            <p:spPr bwMode="auto">
              <a:xfrm>
                <a:off x="9047018" y="3783082"/>
                <a:ext cx="2194560" cy="1080654"/>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Develop AI agents using Microsoft Azure OpenAI and Semantic Kernel</a:t>
                </a:r>
              </a:p>
            </p:txBody>
          </p:sp>
          <p:cxnSp>
            <p:nvCxnSpPr>
              <p:cNvPr id="27" name="Straight Connector 26">
                <a:extLst>
                  <a:ext uri="{FF2B5EF4-FFF2-40B4-BE49-F238E27FC236}">
                    <a16:creationId xmlns:a16="http://schemas.microsoft.com/office/drawing/2014/main" id="{151FD185-D1D5-2BEC-1431-AD6BD2FC5732}"/>
                  </a:ext>
                </a:extLst>
              </p:cNvPr>
              <p:cNvCxnSpPr>
                <a:cxnSpLocks/>
              </p:cNvCxnSpPr>
              <p:nvPr/>
            </p:nvCxnSpPr>
            <p:spPr>
              <a:xfrm>
                <a:off x="9033729" y="3970119"/>
                <a:ext cx="0" cy="706581"/>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F50815F7-C99D-F82F-C7F6-83C4F63EB387}"/>
              </a:ext>
            </a:extLst>
          </p:cNvPr>
          <p:cNvGrpSpPr/>
          <p:nvPr/>
        </p:nvGrpSpPr>
        <p:grpSpPr>
          <a:xfrm>
            <a:off x="6581474" y="4605607"/>
            <a:ext cx="4646815" cy="914400"/>
            <a:chOff x="6581474" y="5086201"/>
            <a:chExt cx="4646815" cy="1080654"/>
          </a:xfrm>
        </p:grpSpPr>
        <p:grpSp>
          <p:nvGrpSpPr>
            <p:cNvPr id="33" name="Group 32">
              <a:extLst>
                <a:ext uri="{FF2B5EF4-FFF2-40B4-BE49-F238E27FC236}">
                  <a16:creationId xmlns:a16="http://schemas.microsoft.com/office/drawing/2014/main" id="{427DBEBD-16CE-35E8-F335-2626FD918EB6}"/>
                </a:ext>
              </a:extLst>
            </p:cNvPr>
            <p:cNvGrpSpPr/>
            <p:nvPr/>
          </p:nvGrpSpPr>
          <p:grpSpPr>
            <a:xfrm>
              <a:off x="6581474" y="5086201"/>
              <a:ext cx="2207849" cy="1080654"/>
              <a:chOff x="6581474" y="5086201"/>
              <a:chExt cx="2207849" cy="1080654"/>
            </a:xfrm>
          </p:grpSpPr>
          <p:sp>
            <p:nvSpPr>
              <p:cNvPr id="19" name="Rectangle: Rounded Corners 18">
                <a:extLst>
                  <a:ext uri="{FF2B5EF4-FFF2-40B4-BE49-F238E27FC236}">
                    <a16:creationId xmlns:a16="http://schemas.microsoft.com/office/drawing/2014/main" id="{E0DF8A88-574A-5E4B-4434-C6CCEB6B0DCF}"/>
                  </a:ext>
                </a:extLst>
              </p:cNvPr>
              <p:cNvSpPr/>
              <p:nvPr/>
            </p:nvSpPr>
            <p:spPr bwMode="auto">
              <a:xfrm>
                <a:off x="6594763" y="5086201"/>
                <a:ext cx="2194560" cy="1080654"/>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Implement AI models with Microsoft Power Platform AI Builder</a:t>
                </a:r>
              </a:p>
            </p:txBody>
          </p:sp>
          <p:cxnSp>
            <p:nvCxnSpPr>
              <p:cNvPr id="26" name="Straight Connector 25">
                <a:extLst>
                  <a:ext uri="{FF2B5EF4-FFF2-40B4-BE49-F238E27FC236}">
                    <a16:creationId xmlns:a16="http://schemas.microsoft.com/office/drawing/2014/main" id="{5BFBE627-D759-2BB7-C92D-131D39E3910F}"/>
                  </a:ext>
                </a:extLst>
              </p:cNvPr>
              <p:cNvCxnSpPr>
                <a:cxnSpLocks/>
              </p:cNvCxnSpPr>
              <p:nvPr/>
            </p:nvCxnSpPr>
            <p:spPr>
              <a:xfrm>
                <a:off x="6581474" y="5273238"/>
                <a:ext cx="0" cy="706581"/>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95FD621-0471-828E-E060-30BD2E5059AA}"/>
                </a:ext>
              </a:extLst>
            </p:cNvPr>
            <p:cNvGrpSpPr/>
            <p:nvPr/>
          </p:nvGrpSpPr>
          <p:grpSpPr>
            <a:xfrm>
              <a:off x="9033729" y="5086201"/>
              <a:ext cx="2194560" cy="1080654"/>
              <a:chOff x="9033729" y="5086201"/>
              <a:chExt cx="2194560" cy="1080654"/>
            </a:xfrm>
          </p:grpSpPr>
          <p:sp>
            <p:nvSpPr>
              <p:cNvPr id="17" name="Rectangle: Rounded Corners 16">
                <a:extLst>
                  <a:ext uri="{FF2B5EF4-FFF2-40B4-BE49-F238E27FC236}">
                    <a16:creationId xmlns:a16="http://schemas.microsoft.com/office/drawing/2014/main" id="{12FDF0F7-D8EA-7C9A-4903-0AEFCD4F49C9}"/>
                  </a:ext>
                </a:extLst>
              </p:cNvPr>
              <p:cNvSpPr/>
              <p:nvPr/>
            </p:nvSpPr>
            <p:spPr bwMode="auto">
              <a:xfrm>
                <a:off x="9033729" y="5086201"/>
                <a:ext cx="2194560" cy="1080654"/>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Train and manage a machine learning model with Azure Machine Learning</a:t>
                </a:r>
              </a:p>
            </p:txBody>
          </p:sp>
          <p:cxnSp>
            <p:nvCxnSpPr>
              <p:cNvPr id="28" name="Straight Connector 27">
                <a:extLst>
                  <a:ext uri="{FF2B5EF4-FFF2-40B4-BE49-F238E27FC236}">
                    <a16:creationId xmlns:a16="http://schemas.microsoft.com/office/drawing/2014/main" id="{C09FB409-5E14-B39F-A98D-FFFC746FB474}"/>
                  </a:ext>
                </a:extLst>
              </p:cNvPr>
              <p:cNvCxnSpPr>
                <a:cxnSpLocks/>
              </p:cNvCxnSpPr>
              <p:nvPr/>
            </p:nvCxnSpPr>
            <p:spPr>
              <a:xfrm>
                <a:off x="9033729" y="5273238"/>
                <a:ext cx="0" cy="706581"/>
              </a:xfrm>
              <a:prstGeom prst="line">
                <a:avLst/>
              </a:prstGeom>
              <a:ln w="381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0" name="TextBox 39">
            <a:extLst>
              <a:ext uri="{FF2B5EF4-FFF2-40B4-BE49-F238E27FC236}">
                <a16:creationId xmlns:a16="http://schemas.microsoft.com/office/drawing/2014/main" id="{D49B9C1D-9758-FA68-0DB5-87D717651E2F}"/>
              </a:ext>
            </a:extLst>
          </p:cNvPr>
          <p:cNvSpPr txBox="1"/>
          <p:nvPr/>
        </p:nvSpPr>
        <p:spPr>
          <a:xfrm>
            <a:off x="318654" y="1710809"/>
            <a:ext cx="5320146" cy="523220"/>
          </a:xfrm>
          <a:prstGeom prst="rect">
            <a:avLst/>
          </a:prstGeom>
          <a:noFill/>
        </p:spPr>
        <p:txBody>
          <a:bodyPr wrap="square">
            <a:spAutoFit/>
          </a:bodyPr>
          <a:lstStyle/>
          <a:p>
            <a:r>
              <a:rPr lang="en-US" sz="1400"/>
              <a:t>Industry-recognized credentials aligned to job roles that validate your skills and knowledge in Microsoft AI </a:t>
            </a:r>
          </a:p>
        </p:txBody>
      </p:sp>
      <p:grpSp>
        <p:nvGrpSpPr>
          <p:cNvPr id="53" name="Group 52">
            <a:extLst>
              <a:ext uri="{FF2B5EF4-FFF2-40B4-BE49-F238E27FC236}">
                <a16:creationId xmlns:a16="http://schemas.microsoft.com/office/drawing/2014/main" id="{1E5BFFC7-E0E2-ADD5-E056-E8C6FF7E6D30}"/>
              </a:ext>
            </a:extLst>
          </p:cNvPr>
          <p:cNvGrpSpPr/>
          <p:nvPr/>
        </p:nvGrpSpPr>
        <p:grpSpPr>
          <a:xfrm>
            <a:off x="1879929" y="2436472"/>
            <a:ext cx="2194560" cy="914400"/>
            <a:chOff x="1879929" y="2470499"/>
            <a:chExt cx="2194560" cy="914400"/>
          </a:xfrm>
        </p:grpSpPr>
        <p:sp>
          <p:nvSpPr>
            <p:cNvPr id="46" name="Rectangle: Rounded Corners 45">
              <a:extLst>
                <a:ext uri="{FF2B5EF4-FFF2-40B4-BE49-F238E27FC236}">
                  <a16:creationId xmlns:a16="http://schemas.microsoft.com/office/drawing/2014/main" id="{DF3E6C23-8FE6-0149-C483-B61E0D5DF677}"/>
                </a:ext>
              </a:extLst>
            </p:cNvPr>
            <p:cNvSpPr/>
            <p:nvPr/>
          </p:nvSpPr>
          <p:spPr bwMode="auto">
            <a:xfrm>
              <a:off x="1879929" y="2470499"/>
              <a:ext cx="2194560" cy="914400"/>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Azure AI Fundamentals</a:t>
              </a:r>
            </a:p>
          </p:txBody>
        </p:sp>
        <p:sp>
          <p:nvSpPr>
            <p:cNvPr id="48" name="Rectangle 47">
              <a:extLst>
                <a:ext uri="{FF2B5EF4-FFF2-40B4-BE49-F238E27FC236}">
                  <a16:creationId xmlns:a16="http://schemas.microsoft.com/office/drawing/2014/main" id="{7E062DCC-7701-5E94-20A8-8C575F58ACFA}"/>
                </a:ext>
              </a:extLst>
            </p:cNvPr>
            <p:cNvSpPr/>
            <p:nvPr/>
          </p:nvSpPr>
          <p:spPr bwMode="auto">
            <a:xfrm>
              <a:off x="1879929" y="3197863"/>
              <a:ext cx="2194560" cy="1870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rgbClr val="FFFFFF"/>
                  </a:solidFill>
                  <a:latin typeface="+mj-lt"/>
                  <a:ea typeface="Segoe UI" pitchFamily="34" charset="0"/>
                  <a:cs typeface="Segoe UI" pitchFamily="34" charset="0"/>
                </a:rPr>
                <a:t>AI-900</a:t>
              </a:r>
            </a:p>
          </p:txBody>
        </p:sp>
      </p:grpSp>
      <p:grpSp>
        <p:nvGrpSpPr>
          <p:cNvPr id="54" name="Group 53">
            <a:extLst>
              <a:ext uri="{FF2B5EF4-FFF2-40B4-BE49-F238E27FC236}">
                <a16:creationId xmlns:a16="http://schemas.microsoft.com/office/drawing/2014/main" id="{57655290-9324-6F5A-3259-CC1D21489B47}"/>
              </a:ext>
            </a:extLst>
          </p:cNvPr>
          <p:cNvGrpSpPr/>
          <p:nvPr/>
        </p:nvGrpSpPr>
        <p:grpSpPr>
          <a:xfrm>
            <a:off x="1879929" y="3521039"/>
            <a:ext cx="2207849" cy="914400"/>
            <a:chOff x="1879929" y="3662591"/>
            <a:chExt cx="2207849" cy="914400"/>
          </a:xfrm>
        </p:grpSpPr>
        <p:sp>
          <p:nvSpPr>
            <p:cNvPr id="44" name="Rectangle: Rounded Corners 43">
              <a:extLst>
                <a:ext uri="{FF2B5EF4-FFF2-40B4-BE49-F238E27FC236}">
                  <a16:creationId xmlns:a16="http://schemas.microsoft.com/office/drawing/2014/main" id="{53868B47-17CB-315B-CD2D-34C11F5B0957}"/>
                </a:ext>
              </a:extLst>
            </p:cNvPr>
            <p:cNvSpPr/>
            <p:nvPr/>
          </p:nvSpPr>
          <p:spPr bwMode="auto">
            <a:xfrm>
              <a:off x="1893218" y="3662591"/>
              <a:ext cx="2194560" cy="914400"/>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Azure AI Engineer Associate</a:t>
              </a:r>
            </a:p>
          </p:txBody>
        </p:sp>
        <p:sp>
          <p:nvSpPr>
            <p:cNvPr id="49" name="Rectangle 48">
              <a:extLst>
                <a:ext uri="{FF2B5EF4-FFF2-40B4-BE49-F238E27FC236}">
                  <a16:creationId xmlns:a16="http://schemas.microsoft.com/office/drawing/2014/main" id="{33D17CDD-42D4-8AF7-55F3-4DA996D4A566}"/>
                </a:ext>
              </a:extLst>
            </p:cNvPr>
            <p:cNvSpPr/>
            <p:nvPr/>
          </p:nvSpPr>
          <p:spPr bwMode="auto">
            <a:xfrm>
              <a:off x="1879929" y="4389955"/>
              <a:ext cx="2194560" cy="1870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rgbClr val="FFFFFF"/>
                  </a:solidFill>
                  <a:latin typeface="+mj-lt"/>
                  <a:ea typeface="Segoe UI" pitchFamily="34" charset="0"/>
                  <a:cs typeface="Segoe UI" pitchFamily="34" charset="0"/>
                </a:rPr>
                <a:t>AI-102</a:t>
              </a:r>
            </a:p>
          </p:txBody>
        </p:sp>
      </p:grpSp>
      <p:grpSp>
        <p:nvGrpSpPr>
          <p:cNvPr id="55" name="Group 54">
            <a:extLst>
              <a:ext uri="{FF2B5EF4-FFF2-40B4-BE49-F238E27FC236}">
                <a16:creationId xmlns:a16="http://schemas.microsoft.com/office/drawing/2014/main" id="{B501C039-4DCC-9092-E449-02A7B5AE58A8}"/>
              </a:ext>
            </a:extLst>
          </p:cNvPr>
          <p:cNvGrpSpPr/>
          <p:nvPr/>
        </p:nvGrpSpPr>
        <p:grpSpPr>
          <a:xfrm>
            <a:off x="1879929" y="4605607"/>
            <a:ext cx="2207849" cy="914400"/>
            <a:chOff x="1879929" y="4854684"/>
            <a:chExt cx="2207849" cy="914400"/>
          </a:xfrm>
        </p:grpSpPr>
        <p:sp>
          <p:nvSpPr>
            <p:cNvPr id="50" name="Rectangle: Rounded Corners 49">
              <a:extLst>
                <a:ext uri="{FF2B5EF4-FFF2-40B4-BE49-F238E27FC236}">
                  <a16:creationId xmlns:a16="http://schemas.microsoft.com/office/drawing/2014/main" id="{F9E34A10-D75A-D0E3-CB5E-DD74A2701731}"/>
                </a:ext>
              </a:extLst>
            </p:cNvPr>
            <p:cNvSpPr/>
            <p:nvPr/>
          </p:nvSpPr>
          <p:spPr bwMode="auto">
            <a:xfrm>
              <a:off x="1879929" y="4854684"/>
              <a:ext cx="2194560" cy="914400"/>
            </a:xfrm>
            <a:prstGeom prst="roundRect">
              <a:avLst/>
            </a:prstGeom>
            <a:solidFill>
              <a:srgbClr val="FFFFFF"/>
            </a:solidFill>
            <a:ln w="38100" cap="flat" cmpd="sng" algn="ctr">
              <a:no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742">
                <a:spcBef>
                  <a:spcPct val="20000"/>
                </a:spcBef>
                <a:buSzPct val="90000"/>
              </a:pPr>
              <a:r>
                <a:rPr lang="en-US" sz="1200">
                  <a:latin typeface="Segoe UI Semibold"/>
                  <a:cs typeface="Segoe UI Semibold"/>
                </a:rPr>
                <a:t>Azure Data Scientist</a:t>
              </a:r>
            </a:p>
          </p:txBody>
        </p:sp>
        <p:sp>
          <p:nvSpPr>
            <p:cNvPr id="51" name="Rectangle 50">
              <a:extLst>
                <a:ext uri="{FF2B5EF4-FFF2-40B4-BE49-F238E27FC236}">
                  <a16:creationId xmlns:a16="http://schemas.microsoft.com/office/drawing/2014/main" id="{50364492-B767-6522-42EE-EE957D61E952}"/>
                </a:ext>
              </a:extLst>
            </p:cNvPr>
            <p:cNvSpPr/>
            <p:nvPr/>
          </p:nvSpPr>
          <p:spPr bwMode="auto">
            <a:xfrm>
              <a:off x="1893218" y="5582048"/>
              <a:ext cx="2194560" cy="1870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rgbClr val="FFFFFF"/>
                  </a:solidFill>
                  <a:latin typeface="+mj-lt"/>
                  <a:ea typeface="Segoe UI" pitchFamily="34" charset="0"/>
                  <a:cs typeface="Segoe UI" pitchFamily="34" charset="0"/>
                </a:rPr>
                <a:t>DP-100</a:t>
              </a:r>
            </a:p>
          </p:txBody>
        </p:sp>
      </p:grpSp>
      <p:grpSp>
        <p:nvGrpSpPr>
          <p:cNvPr id="62" name="Group 61">
            <a:extLst>
              <a:ext uri="{FF2B5EF4-FFF2-40B4-BE49-F238E27FC236}">
                <a16:creationId xmlns:a16="http://schemas.microsoft.com/office/drawing/2014/main" id="{BF66DD14-F145-8615-AD98-FB775C3FB8EE}"/>
              </a:ext>
            </a:extLst>
          </p:cNvPr>
          <p:cNvGrpSpPr/>
          <p:nvPr/>
        </p:nvGrpSpPr>
        <p:grpSpPr>
          <a:xfrm rot="10800000" flipH="1">
            <a:off x="-77942" y="5899679"/>
            <a:ext cx="9124960" cy="730445"/>
            <a:chOff x="0" y="7653927"/>
            <a:chExt cx="5172617" cy="548640"/>
          </a:xfrm>
          <a:solidFill>
            <a:schemeClr val="accent1">
              <a:lumMod val="20000"/>
              <a:lumOff val="80000"/>
            </a:schemeClr>
          </a:solidFill>
        </p:grpSpPr>
        <p:sp>
          <p:nvSpPr>
            <p:cNvPr id="63" name="Rectangle 62">
              <a:extLst>
                <a:ext uri="{FF2B5EF4-FFF2-40B4-BE49-F238E27FC236}">
                  <a16:creationId xmlns:a16="http://schemas.microsoft.com/office/drawing/2014/main" id="{D25DE2A8-BCAB-AE62-2ACC-ECF6E5F6BE0A}"/>
                </a:ext>
              </a:extLst>
            </p:cNvPr>
            <p:cNvSpPr/>
            <p:nvPr/>
          </p:nvSpPr>
          <p:spPr>
            <a:xfrm>
              <a:off x="0" y="7653927"/>
              <a:ext cx="4913376" cy="548640"/>
            </a:xfrm>
            <a:prstGeom prst="rect">
              <a:avLst/>
            </a:prstGeom>
            <a:grp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64" name="Oval 63">
              <a:extLst>
                <a:ext uri="{FF2B5EF4-FFF2-40B4-BE49-F238E27FC236}">
                  <a16:creationId xmlns:a16="http://schemas.microsoft.com/office/drawing/2014/main" id="{772ABA39-D326-774A-1455-DACA0CCC696B}"/>
                </a:ext>
              </a:extLst>
            </p:cNvPr>
            <p:cNvSpPr/>
            <p:nvPr/>
          </p:nvSpPr>
          <p:spPr>
            <a:xfrm>
              <a:off x="4690350" y="7653927"/>
              <a:ext cx="482267" cy="548640"/>
            </a:xfrm>
            <a:prstGeom prst="ellipse">
              <a:avLst/>
            </a:prstGeom>
            <a:grp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pic>
        <p:nvPicPr>
          <p:cNvPr id="39" name="Picture 38">
            <a:extLst>
              <a:ext uri="{FF2B5EF4-FFF2-40B4-BE49-F238E27FC236}">
                <a16:creationId xmlns:a16="http://schemas.microsoft.com/office/drawing/2014/main" id="{309053B7-1CA1-F4AA-0516-FAE0958D8A71}"/>
              </a:ext>
            </a:extLst>
          </p:cNvPr>
          <p:cNvPicPr>
            <a:picLocks noChangeAspect="1"/>
          </p:cNvPicPr>
          <p:nvPr/>
        </p:nvPicPr>
        <p:blipFill>
          <a:blip r:embed="rId3"/>
          <a:stretch>
            <a:fillRect/>
          </a:stretch>
        </p:blipFill>
        <p:spPr>
          <a:xfrm>
            <a:off x="318654" y="5708975"/>
            <a:ext cx="1100272" cy="1111855"/>
          </a:xfrm>
          <a:prstGeom prst="rect">
            <a:avLst/>
          </a:prstGeom>
        </p:spPr>
      </p:pic>
      <p:sp>
        <p:nvSpPr>
          <p:cNvPr id="59" name="Rectangle 58">
            <a:extLst>
              <a:ext uri="{FF2B5EF4-FFF2-40B4-BE49-F238E27FC236}">
                <a16:creationId xmlns:a16="http://schemas.microsoft.com/office/drawing/2014/main" id="{284C4A47-21E6-F239-31EB-8086A7A9C6AD}"/>
              </a:ext>
            </a:extLst>
          </p:cNvPr>
          <p:cNvSpPr/>
          <p:nvPr/>
        </p:nvSpPr>
        <p:spPr>
          <a:xfrm>
            <a:off x="2542576" y="6074950"/>
            <a:ext cx="3883924" cy="369332"/>
          </a:xfrm>
          <a:prstGeom prst="rect">
            <a:avLst/>
          </a:prstGeom>
        </p:spPr>
        <p:txBody>
          <a:bodyPr wrap="square">
            <a:spAutoFit/>
          </a:bodyPr>
          <a:lstStyle/>
          <a:p>
            <a:pPr marL="231775" algn="ctr">
              <a:defRPr/>
            </a:pPr>
            <a:r>
              <a:rPr lang="en-US" b="1">
                <a:solidFill>
                  <a:srgbClr val="0078D4"/>
                </a:solidFill>
                <a:latin typeface="Segoe UI Semibold"/>
                <a:hlinkClick r:id="rId4">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4">
                  <a:extLst>
                    <a:ext uri="{A12FA001-AC4F-418D-AE19-62706E023703}">
                      <ahyp:hlinkClr xmlns:ahyp="http://schemas.microsoft.com/office/drawing/2018/hyperlinkcolor" val="tx"/>
                    </a:ext>
                  </a:extLst>
                </a:hlinkClick>
              </a:rPr>
              <a:t>CredentialsForAI</a:t>
            </a:r>
            <a:endParaRPr lang="en-US" b="1">
              <a:solidFill>
                <a:srgbClr val="0078D4"/>
              </a:solidFill>
              <a:latin typeface="Segoe UI Semibold"/>
            </a:endParaRPr>
          </a:p>
        </p:txBody>
      </p:sp>
    </p:spTree>
    <p:extLst>
      <p:ext uri="{BB962C8B-B14F-4D97-AF65-F5344CB8AC3E}">
        <p14:creationId xmlns:p14="http://schemas.microsoft.com/office/powerpoint/2010/main" val="1935726932"/>
      </p:ext>
    </p:extLst>
  </p:cSld>
  <p:clrMapOvr>
    <a:masterClrMapping/>
  </p:clrMapOvr>
  <p:transition advTm="61626">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EEF25-1CD0-3340-5CEB-B3E4160FF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113A6-A1C1-FD2D-AA74-58EAC70F84D5}"/>
              </a:ext>
            </a:extLst>
          </p:cNvPr>
          <p:cNvSpPr>
            <a:spLocks noGrp="1"/>
          </p:cNvSpPr>
          <p:nvPr>
            <p:ph type="title"/>
          </p:nvPr>
        </p:nvSpPr>
        <p:spPr>
          <a:xfrm>
            <a:off x="585215" y="2484968"/>
            <a:ext cx="9791237" cy="553998"/>
          </a:xfrm>
        </p:spPr>
        <p:txBody>
          <a:bodyPr/>
          <a:lstStyle/>
          <a:p>
            <a:r>
              <a:rPr lang="en-US"/>
              <a:t>Explore our Learning Hubs</a:t>
            </a:r>
          </a:p>
        </p:txBody>
      </p:sp>
      <p:sp>
        <p:nvSpPr>
          <p:cNvPr id="4" name="TextBox 3">
            <a:extLst>
              <a:ext uri="{FF2B5EF4-FFF2-40B4-BE49-F238E27FC236}">
                <a16:creationId xmlns:a16="http://schemas.microsoft.com/office/drawing/2014/main" id="{4B0C8A8C-4471-DD93-6AD7-B3B7232FAC3B}"/>
              </a:ext>
            </a:extLst>
          </p:cNvPr>
          <p:cNvSpPr txBox="1"/>
          <p:nvPr/>
        </p:nvSpPr>
        <p:spPr>
          <a:xfrm>
            <a:off x="538133" y="3137817"/>
            <a:ext cx="6812564" cy="646331"/>
          </a:xfrm>
          <a:prstGeom prst="rect">
            <a:avLst/>
          </a:prstGeom>
          <a:noFill/>
        </p:spPr>
        <p:txBody>
          <a:bodyPr wrap="square">
            <a:spAutoFit/>
          </a:bodyPr>
          <a:lstStyle/>
          <a:p>
            <a:r>
              <a:rPr lang="en-US" sz="1800">
                <a:effectLst/>
                <a:ea typeface="Aptos" panose="020B0004020202020204" pitchFamily="34" charset="0"/>
              </a:rPr>
              <a:t>Your trusted source to help you learn AI skills and get ready to power AI transformation with the Microsoft Cloud. </a:t>
            </a:r>
          </a:p>
        </p:txBody>
      </p:sp>
    </p:spTree>
    <p:extLst>
      <p:ext uri="{BB962C8B-B14F-4D97-AF65-F5344CB8AC3E}">
        <p14:creationId xmlns:p14="http://schemas.microsoft.com/office/powerpoint/2010/main" val="4021091273"/>
      </p:ext>
    </p:extLst>
  </p:cSld>
  <p:clrMapOvr>
    <a:masterClrMapping/>
  </p:clrMapOvr>
  <mc:AlternateContent xmlns:mc="http://schemas.openxmlformats.org/markup-compatibility/2006" xmlns:p14="http://schemas.microsoft.com/office/powerpoint/2010/main">
    <mc:Choice Requires="p14">
      <p:transition p14:dur="250" advTm="30464">
        <p:fade/>
      </p:transition>
    </mc:Choice>
    <mc:Fallback xmlns="">
      <p:transition advTm="30464">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7499D-5615-B7D3-098F-48B6B3BCE7F6}"/>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5DB7E09-EA78-9E76-952B-98AE55BF3DD8}"/>
              </a:ext>
            </a:extLst>
          </p:cNvPr>
          <p:cNvSpPr txBox="1"/>
          <p:nvPr/>
        </p:nvSpPr>
        <p:spPr>
          <a:xfrm>
            <a:off x="796394" y="2232223"/>
            <a:ext cx="5009882" cy="3609777"/>
          </a:xfrm>
          <a:prstGeom prst="roundRect">
            <a:avLst>
              <a:gd name="adj" fmla="val 12114"/>
            </a:avLst>
          </a:prstGeom>
          <a:solidFill>
            <a:srgbClr val="FFFFFF"/>
          </a:solidFill>
          <a:ln w="38100" cap="flat" cmpd="sng" algn="ctr">
            <a:solidFill>
              <a:schemeClr val="accent1">
                <a:lumMod val="50000"/>
              </a:schemeClr>
            </a:soli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7030A0"/>
                </a:solidFill>
                <a:effectLst/>
                <a:uLnTx/>
                <a:uFillTx/>
                <a:latin typeface="Segoe UI Semibold"/>
                <a:ea typeface="+mn-ea"/>
                <a:cs typeface="Segoe UI Semibold"/>
              </a:rPr>
              <a:t>AI learning hub</a:t>
            </a: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a:rPr>
              <a:t>Explore resources to support business and technical roles, individuals, and organizations in their learning journey for all Microsoft’s AI apps and services. </a:t>
            </a:r>
          </a:p>
        </p:txBody>
      </p:sp>
      <p:sp>
        <p:nvSpPr>
          <p:cNvPr id="13" name="TextBox 12">
            <a:extLst>
              <a:ext uri="{FF2B5EF4-FFF2-40B4-BE49-F238E27FC236}">
                <a16:creationId xmlns:a16="http://schemas.microsoft.com/office/drawing/2014/main" id="{0CC1437F-BAAD-6AE5-F79D-0BB913AA839C}"/>
              </a:ext>
            </a:extLst>
          </p:cNvPr>
          <p:cNvSpPr txBox="1"/>
          <p:nvPr/>
        </p:nvSpPr>
        <p:spPr>
          <a:xfrm>
            <a:off x="6524667" y="2232223"/>
            <a:ext cx="5010912" cy="3609777"/>
          </a:xfrm>
          <a:prstGeom prst="roundRect">
            <a:avLst>
              <a:gd name="adj" fmla="val 12114"/>
            </a:avLst>
          </a:prstGeom>
          <a:solidFill>
            <a:srgbClr val="FFFFFF"/>
          </a:solidFill>
          <a:ln w="38100" cap="flat" cmpd="sng" algn="ctr">
            <a:solidFill>
              <a:schemeClr val="accent1">
                <a:lumMod val="50000"/>
              </a:schemeClr>
            </a:soli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7030A0"/>
                </a:solidFill>
                <a:effectLst/>
                <a:uLnTx/>
                <a:uFillTx/>
                <a:latin typeface="Segoe UI Semibold"/>
                <a:ea typeface="+mn-ea"/>
                <a:cs typeface="Segoe UI Semibold"/>
              </a:rPr>
              <a:t>Copilot learning hub</a:t>
            </a: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a:rPr>
              <a:t>Discover training, documentation, and videos as you gain new skills to deepen your technical expertise in Microsoft Copilot.</a:t>
            </a:r>
            <a:endParaRPr kumimoji="0" lang="en-US"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18" name="Rectangle 17">
            <a:extLst>
              <a:ext uri="{FF2B5EF4-FFF2-40B4-BE49-F238E27FC236}">
                <a16:creationId xmlns:a16="http://schemas.microsoft.com/office/drawing/2014/main" id="{93A22341-6C9B-F7F0-79C2-DA77A8BCB1BD}"/>
              </a:ext>
            </a:extLst>
          </p:cNvPr>
          <p:cNvSpPr/>
          <p:nvPr/>
        </p:nvSpPr>
        <p:spPr>
          <a:xfrm>
            <a:off x="1680793" y="4993071"/>
            <a:ext cx="3241085" cy="400110"/>
          </a:xfrm>
          <a:prstGeom prst="rect">
            <a:avLst/>
          </a:prstGeom>
        </p:spPr>
        <p:txBody>
          <a:bodyPr wrap="square">
            <a:spAutoFit/>
          </a:bodyPr>
          <a:lstStyle/>
          <a:p>
            <a:pPr marL="231775"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Segoe UI Semibold"/>
                <a:ea typeface="+mn-ea"/>
                <a:cs typeface="+mn-cs"/>
                <a:hlinkClick r:id="rId3"/>
              </a:rPr>
              <a:t>learn.microsoft.com/ai</a:t>
            </a:r>
            <a:endParaRPr kumimoji="0" lang="en-US" sz="2000" b="1" i="0" u="none" strike="noStrike" kern="0" cap="none" spc="0" normalizeH="0" baseline="0" noProof="0">
              <a:ln>
                <a:noFill/>
              </a:ln>
              <a:solidFill>
                <a:prstClr val="black"/>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FB1ABE60-579E-43F2-D754-7D193A5650E8}"/>
              </a:ext>
            </a:extLst>
          </p:cNvPr>
          <p:cNvSpPr>
            <a:spLocks noGrp="1"/>
          </p:cNvSpPr>
          <p:nvPr>
            <p:ph type="title"/>
          </p:nvPr>
        </p:nvSpPr>
        <p:spPr>
          <a:xfrm>
            <a:off x="588263" y="457200"/>
            <a:ext cx="11018520" cy="553998"/>
          </a:xfrm>
        </p:spPr>
        <p:txBody>
          <a:bodyPr/>
          <a:lstStyle/>
          <a:p>
            <a:r>
              <a:rPr lang="en-US"/>
              <a:t>Begin your AI learning journey</a:t>
            </a:r>
          </a:p>
        </p:txBody>
      </p:sp>
      <p:sp>
        <p:nvSpPr>
          <p:cNvPr id="8" name="Rectangle 7">
            <a:extLst>
              <a:ext uri="{FF2B5EF4-FFF2-40B4-BE49-F238E27FC236}">
                <a16:creationId xmlns:a16="http://schemas.microsoft.com/office/drawing/2014/main" id="{48073C2D-CAE2-10D9-7A2C-39773864C344}"/>
              </a:ext>
            </a:extLst>
          </p:cNvPr>
          <p:cNvSpPr/>
          <p:nvPr/>
        </p:nvSpPr>
        <p:spPr>
          <a:xfrm>
            <a:off x="7197714" y="4993071"/>
            <a:ext cx="3664819" cy="400110"/>
          </a:xfrm>
          <a:prstGeom prst="rect">
            <a:avLst/>
          </a:prstGeom>
        </p:spPr>
        <p:txBody>
          <a:bodyPr wrap="square">
            <a:spAutoFit/>
          </a:bodyPr>
          <a:lstStyle/>
          <a:p>
            <a:pPr marL="231775"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Segoe UI Semibold"/>
                <a:ea typeface="+mn-ea"/>
                <a:cs typeface="+mn-cs"/>
                <a:hlinkClick r:id="rId4"/>
              </a:rPr>
              <a:t>learn.microsoft.com/copilot</a:t>
            </a:r>
            <a:endParaRPr kumimoji="0" lang="en-US" sz="2000" b="1" i="0" u="none" strike="noStrike" kern="0" cap="none" spc="0" normalizeH="0" baseline="0" noProof="0">
              <a:ln>
                <a:noFill/>
              </a:ln>
              <a:solidFill>
                <a:prstClr val="black"/>
              </a:solidFill>
              <a:effectLst/>
              <a:uLnTx/>
              <a:uFillTx/>
              <a:latin typeface="Segoe UI Semibold"/>
              <a:ea typeface="+mn-ea"/>
              <a:cs typeface="+mn-cs"/>
            </a:endParaRPr>
          </a:p>
        </p:txBody>
      </p:sp>
      <p:pic>
        <p:nvPicPr>
          <p:cNvPr id="9" name="Picture 8">
            <a:extLst>
              <a:ext uri="{FF2B5EF4-FFF2-40B4-BE49-F238E27FC236}">
                <a16:creationId xmlns:a16="http://schemas.microsoft.com/office/drawing/2014/main" id="{B8102715-0BBA-A859-71F5-AB603A82951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37564" y="1713907"/>
            <a:ext cx="927543" cy="940888"/>
          </a:xfrm>
          <a:prstGeom prst="rect">
            <a:avLst/>
          </a:prstGeom>
        </p:spPr>
      </p:pic>
      <p:pic>
        <p:nvPicPr>
          <p:cNvPr id="10" name="Picture 9">
            <a:extLst>
              <a:ext uri="{FF2B5EF4-FFF2-40B4-BE49-F238E27FC236}">
                <a16:creationId xmlns:a16="http://schemas.microsoft.com/office/drawing/2014/main" id="{A7112AE3-0CB6-CE19-89ED-6A361D4994C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81690" y="1729733"/>
            <a:ext cx="896865" cy="909236"/>
          </a:xfrm>
          <a:prstGeom prst="rect">
            <a:avLst/>
          </a:prstGeom>
        </p:spPr>
      </p:pic>
      <p:pic>
        <p:nvPicPr>
          <p:cNvPr id="12" name="Picture 2">
            <a:extLst>
              <a:ext uri="{FF2B5EF4-FFF2-40B4-BE49-F238E27FC236}">
                <a16:creationId xmlns:a16="http://schemas.microsoft.com/office/drawing/2014/main" id="{16B22AE6-30E6-286D-2F35-A4E4E7F4C46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660" t="7408" r="27936" b="5351"/>
          <a:stretch/>
        </p:blipFill>
        <p:spPr bwMode="auto">
          <a:xfrm>
            <a:off x="1384299" y="4881562"/>
            <a:ext cx="596901" cy="638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86613CB-9841-6F01-DB91-12F261068F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192" t="7408" r="26805" b="5351"/>
          <a:stretch/>
        </p:blipFill>
        <p:spPr bwMode="auto">
          <a:xfrm>
            <a:off x="6774655" y="4881562"/>
            <a:ext cx="617935"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607926"/>
      </p:ext>
    </p:extLst>
  </p:cSld>
  <p:clrMapOvr>
    <a:masterClrMapping/>
  </p:clrMapOvr>
  <p:transition advTm="61235">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FC2A8-2B72-ABE2-F88E-AF4A1FF92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E232D-7774-EFE9-5353-FC04727552B2}"/>
              </a:ext>
            </a:extLst>
          </p:cNvPr>
          <p:cNvSpPr>
            <a:spLocks noGrp="1"/>
          </p:cNvSpPr>
          <p:nvPr>
            <p:ph type="title"/>
          </p:nvPr>
        </p:nvSpPr>
        <p:spPr>
          <a:xfrm>
            <a:off x="585215" y="2554818"/>
            <a:ext cx="9791237" cy="553998"/>
          </a:xfrm>
        </p:spPr>
        <p:txBody>
          <a:bodyPr/>
          <a:lstStyle/>
          <a:p>
            <a:r>
              <a:rPr lang="en-US"/>
              <a:t>Level up your AI skills with a challenge</a:t>
            </a:r>
          </a:p>
        </p:txBody>
      </p:sp>
      <p:sp>
        <p:nvSpPr>
          <p:cNvPr id="4" name="TextBox 3">
            <a:extLst>
              <a:ext uri="{FF2B5EF4-FFF2-40B4-BE49-F238E27FC236}">
                <a16:creationId xmlns:a16="http://schemas.microsoft.com/office/drawing/2014/main" id="{A80B768B-9E45-02B0-7048-4F1E1AE9DAEB}"/>
              </a:ext>
            </a:extLst>
          </p:cNvPr>
          <p:cNvSpPr txBox="1"/>
          <p:nvPr/>
        </p:nvSpPr>
        <p:spPr>
          <a:xfrm>
            <a:off x="538133" y="3207667"/>
            <a:ext cx="6812564" cy="1200329"/>
          </a:xfrm>
          <a:prstGeom prst="rect">
            <a:avLst/>
          </a:prstGeom>
          <a:noFill/>
        </p:spPr>
        <p:txBody>
          <a:bodyPr wrap="square">
            <a:spAutoFit/>
          </a:bodyPr>
          <a:lstStyle/>
          <a:p>
            <a:r>
              <a:rPr lang="en-US" sz="1800">
                <a:effectLst/>
                <a:ea typeface="Aptos" panose="020B0004020202020204" pitchFamily="34" charset="0"/>
              </a:rPr>
              <a:t>Sharpen your skills with cutting-edge AI topics and enter the sweepstakes to win a free Certification exam.  </a:t>
            </a:r>
          </a:p>
          <a:p>
            <a:br>
              <a:rPr lang="en-US" sz="1800">
                <a:effectLst/>
                <a:latin typeface="+mj-lt"/>
                <a:ea typeface="Aptos" panose="020B0004020202020204" pitchFamily="34" charset="0"/>
              </a:rPr>
            </a:br>
            <a:r>
              <a:rPr lang="en-US" sz="1800" b="1">
                <a:effectLst/>
                <a:latin typeface="+mj-lt"/>
                <a:ea typeface="Aptos" panose="020B0004020202020204" pitchFamily="34" charset="0"/>
              </a:rPr>
              <a:t>Available until May 28th.</a:t>
            </a:r>
            <a:endParaRPr lang="en-US" b="1">
              <a:latin typeface="+mj-lt"/>
            </a:endParaRPr>
          </a:p>
        </p:txBody>
      </p:sp>
    </p:spTree>
    <p:extLst>
      <p:ext uri="{BB962C8B-B14F-4D97-AF65-F5344CB8AC3E}">
        <p14:creationId xmlns:p14="http://schemas.microsoft.com/office/powerpoint/2010/main" val="1164204520"/>
      </p:ext>
    </p:extLst>
  </p:cSld>
  <p:clrMapOvr>
    <a:masterClrMapping/>
  </p:clrMapOvr>
  <mc:AlternateContent xmlns:mc="http://schemas.openxmlformats.org/markup-compatibility/2006" xmlns:p14="http://schemas.microsoft.com/office/powerpoint/2010/main">
    <mc:Choice Requires="p14">
      <p:transition p14:dur="250" advTm="30937">
        <p:fade/>
      </p:transition>
    </mc:Choice>
    <mc:Fallback xmlns="">
      <p:transition advTm="3093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5D7AF-2440-7E69-CFA1-A8636926F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C2357E-9CF6-07BD-C006-E13DB0FD2ED2}"/>
              </a:ext>
            </a:extLst>
          </p:cNvPr>
          <p:cNvSpPr>
            <a:spLocks noGrp="1"/>
          </p:cNvSpPr>
          <p:nvPr>
            <p:ph type="title"/>
          </p:nvPr>
        </p:nvSpPr>
        <p:spPr>
          <a:xfrm>
            <a:off x="585215" y="2554818"/>
            <a:ext cx="9791237" cy="553998"/>
          </a:xfrm>
        </p:spPr>
        <p:txBody>
          <a:bodyPr/>
          <a:lstStyle/>
          <a:p>
            <a:r>
              <a:rPr lang="en-US"/>
              <a:t>Discover Microsoft Learn at Build</a:t>
            </a:r>
          </a:p>
        </p:txBody>
      </p:sp>
      <p:sp>
        <p:nvSpPr>
          <p:cNvPr id="4" name="TextBox 3">
            <a:extLst>
              <a:ext uri="{FF2B5EF4-FFF2-40B4-BE49-F238E27FC236}">
                <a16:creationId xmlns:a16="http://schemas.microsoft.com/office/drawing/2014/main" id="{D0C3C95A-6FF5-EB35-2E42-62B90E786F2C}"/>
              </a:ext>
            </a:extLst>
          </p:cNvPr>
          <p:cNvSpPr txBox="1"/>
          <p:nvPr/>
        </p:nvSpPr>
        <p:spPr>
          <a:xfrm>
            <a:off x="538133" y="3207667"/>
            <a:ext cx="6812564" cy="646331"/>
          </a:xfrm>
          <a:prstGeom prst="rect">
            <a:avLst/>
          </a:prstGeom>
          <a:noFill/>
        </p:spPr>
        <p:txBody>
          <a:bodyPr wrap="square">
            <a:spAutoFit/>
          </a:bodyPr>
          <a:lstStyle/>
          <a:p>
            <a:r>
              <a:rPr lang="en-US" sz="1800">
                <a:effectLst/>
                <a:ea typeface="Aptos" panose="020B0004020202020204" pitchFamily="34" charset="0"/>
              </a:rPr>
              <a:t>Your trusted source to help you learn AI skills and get ready to power AI transformation with the Microsoft Cloud. </a:t>
            </a:r>
          </a:p>
        </p:txBody>
      </p:sp>
    </p:spTree>
    <p:extLst>
      <p:ext uri="{BB962C8B-B14F-4D97-AF65-F5344CB8AC3E}">
        <p14:creationId xmlns:p14="http://schemas.microsoft.com/office/powerpoint/2010/main" val="1339785021"/>
      </p:ext>
    </p:extLst>
  </p:cSld>
  <p:clrMapOvr>
    <a:masterClrMapping/>
  </p:clrMapOvr>
  <mc:AlternateContent xmlns:mc="http://schemas.openxmlformats.org/markup-compatibility/2006" xmlns:p14="http://schemas.microsoft.com/office/powerpoint/2010/main">
    <mc:Choice Requires="p14">
      <p:transition p14:dur="250" advTm="30991">
        <p:fade/>
      </p:transition>
    </mc:Choice>
    <mc:Fallback xmlns="">
      <p:transition advTm="30991">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9F4E2-F502-360F-71B5-5471923475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5C916A-C45D-F95B-8F79-4D77D9B3208B}"/>
              </a:ext>
            </a:extLst>
          </p:cNvPr>
          <p:cNvSpPr>
            <a:spLocks noGrp="1"/>
          </p:cNvSpPr>
          <p:nvPr>
            <p:ph type="title"/>
          </p:nvPr>
        </p:nvSpPr>
        <p:spPr/>
        <p:txBody>
          <a:bodyPr/>
          <a:lstStyle/>
          <a:p>
            <a:r>
              <a:rPr lang="en-US"/>
              <a:t>Explore Microsoft Learn On-Demand at Build</a:t>
            </a:r>
          </a:p>
        </p:txBody>
      </p:sp>
      <p:sp>
        <p:nvSpPr>
          <p:cNvPr id="11" name="TextBox 10">
            <a:extLst>
              <a:ext uri="{FF2B5EF4-FFF2-40B4-BE49-F238E27FC236}">
                <a16:creationId xmlns:a16="http://schemas.microsoft.com/office/drawing/2014/main" id="{982B1F1D-3518-2B4A-DC9C-98517D229786}"/>
              </a:ext>
            </a:extLst>
          </p:cNvPr>
          <p:cNvSpPr txBox="1"/>
          <p:nvPr/>
        </p:nvSpPr>
        <p:spPr>
          <a:xfrm>
            <a:off x="2068247" y="2267897"/>
            <a:ext cx="8055506" cy="2322206"/>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In-person Learning at Microsoft Build</a:t>
            </a: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b="0">
                <a:solidFill>
                  <a:srgbClr val="000000"/>
                </a:solidFill>
                <a:latin typeface="Segoe UI"/>
                <a:cs typeface="Segoe UI"/>
              </a:rPr>
              <a:t>Join us on Level 3 to take the Microsoft Build Challenge in-person, find more labs, earn a Microsoft credential, or even complete a practice assessment.</a:t>
            </a:r>
          </a:p>
        </p:txBody>
      </p:sp>
    </p:spTree>
    <p:extLst>
      <p:ext uri="{BB962C8B-B14F-4D97-AF65-F5344CB8AC3E}">
        <p14:creationId xmlns:p14="http://schemas.microsoft.com/office/powerpoint/2010/main" val="465401738"/>
      </p:ext>
    </p:extLst>
  </p:cSld>
  <p:clrMapOvr>
    <a:masterClrMapping/>
  </p:clrMapOvr>
  <p:transition advTm="60888">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239"/>
      </p:ext>
    </p:extLst>
  </p:cSld>
  <p:clrMapOvr>
    <a:masterClrMapping/>
  </p:clrMapOvr>
  <p:transition advTm="12721">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C4C04-754D-14B4-430E-D2B0835C8313}"/>
            </a:ext>
          </a:extLst>
        </p:cNvPr>
        <p:cNvGrpSpPr/>
        <p:nvPr/>
      </p:nvGrpSpPr>
      <p:grpSpPr>
        <a:xfrm>
          <a:off x="0" y="0"/>
          <a:ext cx="0" cy="0"/>
          <a:chOff x="0" y="0"/>
          <a:chExt cx="0" cy="0"/>
        </a:xfrm>
      </p:grpSpPr>
      <p:pic>
        <p:nvPicPr>
          <p:cNvPr id="6" name="Graphic 5">
            <a:extLst>
              <a:ext uri="{FF2B5EF4-FFF2-40B4-BE49-F238E27FC236}">
                <a16:creationId xmlns:a16="http://schemas.microsoft.com/office/drawing/2014/main" id="{3E7CD0DC-D823-9E4D-BFAE-0CABA5D8B0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2868" y="412414"/>
            <a:ext cx="1225445" cy="1125513"/>
          </a:xfrm>
          <a:prstGeom prst="rect">
            <a:avLst/>
          </a:prstGeom>
        </p:spPr>
      </p:pic>
      <p:pic>
        <p:nvPicPr>
          <p:cNvPr id="10" name="Picture 9" descr="A black background with blue text&#10;&#10;AI-generated content may be incorrect.">
            <a:extLst>
              <a:ext uri="{FF2B5EF4-FFF2-40B4-BE49-F238E27FC236}">
                <a16:creationId xmlns:a16="http://schemas.microsoft.com/office/drawing/2014/main" id="{15D2DB81-97D8-96FE-F765-EDE8B1C79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828" y="412414"/>
            <a:ext cx="2689908" cy="1125514"/>
          </a:xfrm>
          <a:prstGeom prst="rect">
            <a:avLst/>
          </a:prstGeom>
        </p:spPr>
      </p:pic>
      <p:sp>
        <p:nvSpPr>
          <p:cNvPr id="11" name="Text Placeholder 5">
            <a:extLst>
              <a:ext uri="{FF2B5EF4-FFF2-40B4-BE49-F238E27FC236}">
                <a16:creationId xmlns:a16="http://schemas.microsoft.com/office/drawing/2014/main" id="{3DE0CB2C-705C-AB8C-3808-E583C959AA46}"/>
              </a:ext>
            </a:extLst>
          </p:cNvPr>
          <p:cNvSpPr txBox="1">
            <a:spLocks/>
          </p:cNvSpPr>
          <p:nvPr/>
        </p:nvSpPr>
        <p:spPr>
          <a:xfrm>
            <a:off x="659307" y="1715096"/>
            <a:ext cx="6548642" cy="430887"/>
          </a:xfr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Leave a product review, get $25!</a:t>
            </a:r>
          </a:p>
        </p:txBody>
      </p:sp>
      <p:sp>
        <p:nvSpPr>
          <p:cNvPr id="12" name="Title 6">
            <a:extLst>
              <a:ext uri="{FF2B5EF4-FFF2-40B4-BE49-F238E27FC236}">
                <a16:creationId xmlns:a16="http://schemas.microsoft.com/office/drawing/2014/main" id="{B654E7BA-5314-69AD-B04C-69AAEC0D94A5}"/>
              </a:ext>
            </a:extLst>
          </p:cNvPr>
          <p:cNvSpPr txBox="1">
            <a:spLocks/>
          </p:cNvSpPr>
          <p:nvPr/>
        </p:nvSpPr>
        <p:spPr>
          <a:xfrm>
            <a:off x="4592057" y="759726"/>
            <a:ext cx="3123135" cy="430887"/>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Azure AI Foundry</a:t>
            </a:r>
            <a:endParaRPr kumimoji="0" lang="en-CA" sz="2800" b="1"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endParaRPr>
          </a:p>
        </p:txBody>
      </p:sp>
      <p:sp>
        <p:nvSpPr>
          <p:cNvPr id="14" name="TextBox 13">
            <a:extLst>
              <a:ext uri="{FF2B5EF4-FFF2-40B4-BE49-F238E27FC236}">
                <a16:creationId xmlns:a16="http://schemas.microsoft.com/office/drawing/2014/main" id="{3320D0AE-8765-0EBB-64CD-4B94A8F281C7}"/>
              </a:ext>
            </a:extLst>
          </p:cNvPr>
          <p:cNvSpPr txBox="1"/>
          <p:nvPr/>
        </p:nvSpPr>
        <p:spPr>
          <a:xfrm>
            <a:off x="8049126" y="5038641"/>
            <a:ext cx="439715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hlinkClick r:id="rId6"/>
              </a:rPr>
              <a:t>https://aka.ms/leaveareview</a:t>
            </a:r>
            <a:r>
              <a:rPr kumimoji="0" lang="en-US" sz="2400" b="0" i="0" u="none" strike="noStrike" kern="1200" cap="none" spc="0" normalizeH="0" baseline="0" noProof="0">
                <a:ln>
                  <a:noFill/>
                </a:ln>
                <a:solidFill>
                  <a:srgbClr val="FFFFFF"/>
                </a:solidFill>
                <a:effectLst/>
                <a:uLnTx/>
                <a:uFillTx/>
                <a:latin typeface="Segoe UI"/>
                <a:ea typeface="+mn-ea"/>
                <a:cs typeface="+mn-cs"/>
              </a:rPr>
              <a:t> </a:t>
            </a:r>
          </a:p>
        </p:txBody>
      </p:sp>
      <p:sp>
        <p:nvSpPr>
          <p:cNvPr id="19" name="TextBox 18">
            <a:extLst>
              <a:ext uri="{FF2B5EF4-FFF2-40B4-BE49-F238E27FC236}">
                <a16:creationId xmlns:a16="http://schemas.microsoft.com/office/drawing/2014/main" id="{222CA215-43ED-7D0E-3A8D-E8E7518EE898}"/>
              </a:ext>
            </a:extLst>
          </p:cNvPr>
          <p:cNvSpPr txBox="1"/>
          <p:nvPr/>
        </p:nvSpPr>
        <p:spPr>
          <a:xfrm>
            <a:off x="157223" y="2382198"/>
            <a:ext cx="7891903" cy="3416320"/>
          </a:xfrm>
          <a:prstGeom prst="rect">
            <a:avLst/>
          </a:prstGeom>
          <a:noFill/>
        </p:spPr>
        <p:txBody>
          <a:bodyPr wrap="square" lIns="91440" tIns="45720" rIns="91440" bIns="45720" anchor="t">
            <a:spAutoFit/>
          </a:bodyPr>
          <a:lstStyle/>
          <a:p>
            <a:pPr marL="742950" marR="0" lvl="1"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Share your insights using Azure AI Foundry. Help other developers and become a thought leader.</a:t>
            </a:r>
          </a:p>
          <a:p>
            <a:pPr marL="742950" marR="0" lvl="1"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a:p>
            <a:pPr marL="742950" marR="0" lvl="1"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Choose a </a:t>
            </a:r>
            <a:r>
              <a:rPr kumimoji="0" lang="en-US" sz="2400" b="1" i="0" u="none" strike="noStrike" kern="1200" cap="none" spc="0" normalizeH="0" baseline="0" noProof="0">
                <a:ln>
                  <a:noFill/>
                </a:ln>
                <a:solidFill>
                  <a:srgbClr val="000000"/>
                </a:solidFill>
                <a:effectLst/>
                <a:uLnTx/>
                <a:uFillTx/>
                <a:latin typeface="Segoe UI"/>
                <a:ea typeface="+mn-ea"/>
                <a:cs typeface="+mn-cs"/>
              </a:rPr>
              <a:t>$25 gift card </a:t>
            </a:r>
            <a:r>
              <a:rPr kumimoji="0" lang="en-US" sz="2400" b="0" i="0" u="none" strike="noStrike" kern="1200" cap="none" spc="0" normalizeH="0" baseline="0" noProof="0">
                <a:ln>
                  <a:noFill/>
                </a:ln>
                <a:solidFill>
                  <a:srgbClr val="000000"/>
                </a:solidFill>
                <a:effectLst/>
                <a:uLnTx/>
                <a:uFillTx/>
                <a:latin typeface="Segoe UI"/>
                <a:ea typeface="+mn-ea"/>
                <a:cs typeface="+mn-cs"/>
              </a:rPr>
              <a:t>as a “thank you” for your time.</a:t>
            </a:r>
          </a:p>
          <a:p>
            <a:pPr marL="742950" marR="0" lvl="1"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a:p>
            <a:pPr marL="742950" marR="0" lvl="1" indent="-28575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Any technical roles, from VPs to developers, can leave a review. Must be a real customer of Azure AI Foundry.</a:t>
            </a:r>
          </a:p>
        </p:txBody>
      </p:sp>
      <p:pic>
        <p:nvPicPr>
          <p:cNvPr id="5" name="Picture 4" descr="A qr code with black squares&#10;&#10;AI-generated content may be incorrect.">
            <a:extLst>
              <a:ext uri="{FF2B5EF4-FFF2-40B4-BE49-F238E27FC236}">
                <a16:creationId xmlns:a16="http://schemas.microsoft.com/office/drawing/2014/main" id="{09551FEA-07BB-B1D4-8F7F-7E2EE58638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78835" y="1819359"/>
            <a:ext cx="2937734" cy="2937734"/>
          </a:xfrm>
          <a:prstGeom prst="rect">
            <a:avLst/>
          </a:prstGeom>
        </p:spPr>
      </p:pic>
    </p:spTree>
    <p:extLst>
      <p:ext uri="{BB962C8B-B14F-4D97-AF65-F5344CB8AC3E}">
        <p14:creationId xmlns:p14="http://schemas.microsoft.com/office/powerpoint/2010/main" val="1353041516"/>
      </p:ext>
    </p:extLst>
  </p:cSld>
  <p:clrMapOvr>
    <a:masterClrMapping/>
  </p:clrMapOvr>
  <p:transition advTm="4558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0 7.40741E-7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4.00794E-6 1.13095E-6 L -4.00794E-6 0.03543 " pathEditMode="relative" rAng="0" ptsTypes="AA">
                                      <p:cBhvr>
                                        <p:cTn id="14" dur="700" spd="-100000" fill="hold"/>
                                        <p:tgtEl>
                                          <p:spTgt spid="12"/>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2104D-AA0B-75F5-615C-4CD27FF6936E}"/>
              </a:ext>
            </a:extLst>
          </p:cNvPr>
          <p:cNvSpPr>
            <a:spLocks noGrp="1"/>
          </p:cNvSpPr>
          <p:nvPr>
            <p:ph type="title"/>
          </p:nvPr>
        </p:nvSpPr>
        <p:spPr/>
        <p:txBody>
          <a:bodyPr/>
          <a:lstStyle/>
          <a:p>
            <a:r>
              <a:rPr lang="en-US"/>
              <a:t>Azure AI Skills Fest Challenges</a:t>
            </a:r>
          </a:p>
        </p:txBody>
      </p:sp>
      <p:sp>
        <p:nvSpPr>
          <p:cNvPr id="11" name="TextBox 10">
            <a:extLst>
              <a:ext uri="{FF2B5EF4-FFF2-40B4-BE49-F238E27FC236}">
                <a16:creationId xmlns:a16="http://schemas.microsoft.com/office/drawing/2014/main" id="{9C54913B-5923-CCCA-D22F-07752257482B}"/>
              </a:ext>
            </a:extLst>
          </p:cNvPr>
          <p:cNvSpPr txBox="1"/>
          <p:nvPr/>
        </p:nvSpPr>
        <p:spPr>
          <a:xfrm>
            <a:off x="837351" y="1825823"/>
            <a:ext cx="5009882" cy="4435277"/>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Create agentic AI solutions with </a:t>
            </a:r>
            <a:b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b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Azure AI Foundry </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b="0">
                <a:solidFill>
                  <a:srgbClr val="000000"/>
                </a:solidFill>
                <a:latin typeface="Segoe UI"/>
                <a:cs typeface="Segoe UI"/>
              </a:rPr>
              <a:t>Harness the latest cutting edge agentic AI technologies. Explore how to build and test AI-driven agents using Azure AI Foundry, develop an AI chat app, and orchestrate multi-agents using Semantic Kernel. </a:t>
            </a:r>
          </a:p>
        </p:txBody>
      </p:sp>
      <p:sp>
        <p:nvSpPr>
          <p:cNvPr id="13" name="TextBox 12">
            <a:extLst>
              <a:ext uri="{FF2B5EF4-FFF2-40B4-BE49-F238E27FC236}">
                <a16:creationId xmlns:a16="http://schemas.microsoft.com/office/drawing/2014/main" id="{74BE1D59-E113-28BB-FEC0-F9688C7819FD}"/>
              </a:ext>
            </a:extLst>
          </p:cNvPr>
          <p:cNvSpPr txBox="1"/>
          <p:nvPr/>
        </p:nvSpPr>
        <p:spPr>
          <a:xfrm>
            <a:off x="6501366" y="1825823"/>
            <a:ext cx="5010912" cy="4435277"/>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Architecture Recipes for </a:t>
            </a:r>
            <a:b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b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AI-Powered Applications</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b="0">
                <a:solidFill>
                  <a:srgbClr val="000000"/>
                </a:solidFill>
                <a:latin typeface="Segoe UI"/>
                <a:cs typeface="Segoe UI"/>
              </a:rPr>
              <a:t>Learn how to create and modernize applications, including modern database solutions, with essential Azure services including Azure AI Services, GitHub Copilot, and other critical services for intelligent application development.</a:t>
            </a:r>
            <a:endParaRPr kumimoji="0" lang="en-US" sz="1600" b="1" i="0" u="none" strike="noStrike" kern="0" cap="none" spc="0" normalizeH="0" baseline="0" noProof="0">
              <a:ln>
                <a:noFill/>
              </a:ln>
              <a:solidFill>
                <a:srgbClr val="281F6E"/>
              </a:solidFill>
              <a:effectLst/>
              <a:uLnTx/>
              <a:uFillTx/>
              <a:latin typeface="Segoe UI Semibold"/>
              <a:ea typeface="+mn-ea"/>
              <a:cs typeface="Segoe UI Semibold"/>
            </a:endParaRPr>
          </a:p>
        </p:txBody>
      </p:sp>
      <p:grpSp>
        <p:nvGrpSpPr>
          <p:cNvPr id="17" name="Group 16">
            <a:extLst>
              <a:ext uri="{FF2B5EF4-FFF2-40B4-BE49-F238E27FC236}">
                <a16:creationId xmlns:a16="http://schemas.microsoft.com/office/drawing/2014/main" id="{66A8008B-9408-E060-1A6C-016B2790BF28}"/>
              </a:ext>
            </a:extLst>
          </p:cNvPr>
          <p:cNvGrpSpPr/>
          <p:nvPr/>
        </p:nvGrpSpPr>
        <p:grpSpPr>
          <a:xfrm rot="10800000" flipH="1">
            <a:off x="862279" y="4861068"/>
            <a:ext cx="4577899" cy="946602"/>
            <a:chOff x="0" y="7653927"/>
            <a:chExt cx="5172617" cy="548640"/>
          </a:xfrm>
        </p:grpSpPr>
        <p:sp>
          <p:nvSpPr>
            <p:cNvPr id="19" name="Rectangle 18">
              <a:extLst>
                <a:ext uri="{FF2B5EF4-FFF2-40B4-BE49-F238E27FC236}">
                  <a16:creationId xmlns:a16="http://schemas.microsoft.com/office/drawing/2014/main" id="{09C8F123-CBAC-F6BE-5213-628510A8320B}"/>
                </a:ext>
              </a:extLst>
            </p:cNvPr>
            <p:cNvSpPr/>
            <p:nvPr/>
          </p:nvSpPr>
          <p:spPr>
            <a:xfrm>
              <a:off x="0" y="7653927"/>
              <a:ext cx="4913376" cy="548640"/>
            </a:xfrm>
            <a:prstGeom prst="rect">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0" name="Oval 19">
              <a:extLst>
                <a:ext uri="{FF2B5EF4-FFF2-40B4-BE49-F238E27FC236}">
                  <a16:creationId xmlns:a16="http://schemas.microsoft.com/office/drawing/2014/main" id="{0BDA91DE-62F4-F0A3-0876-387E3EFDDC29}"/>
                </a:ext>
              </a:extLst>
            </p:cNvPr>
            <p:cNvSpPr/>
            <p:nvPr/>
          </p:nvSpPr>
          <p:spPr>
            <a:xfrm>
              <a:off x="4690350" y="7653927"/>
              <a:ext cx="482267" cy="548640"/>
            </a:xfrm>
            <a:prstGeom prst="ellipse">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8" name="Rectangle 17">
            <a:extLst>
              <a:ext uri="{FF2B5EF4-FFF2-40B4-BE49-F238E27FC236}">
                <a16:creationId xmlns:a16="http://schemas.microsoft.com/office/drawing/2014/main" id="{6C2DCB20-3196-32ED-2ECE-AEAA0F0C57C1}"/>
              </a:ext>
            </a:extLst>
          </p:cNvPr>
          <p:cNvSpPr/>
          <p:nvPr/>
        </p:nvSpPr>
        <p:spPr>
          <a:xfrm>
            <a:off x="751293" y="5081971"/>
            <a:ext cx="4688885" cy="584775"/>
          </a:xfrm>
          <a:prstGeom prst="rect">
            <a:avLst/>
          </a:prstGeom>
        </p:spPr>
        <p:txBody>
          <a:bodyPr wrap="square">
            <a:spAutoFit/>
          </a:bodyPr>
          <a:lstStyle/>
          <a:p>
            <a:pPr marL="231775" algn="ctr">
              <a:defRPr/>
            </a:pPr>
            <a:r>
              <a:rPr lang="en-US" sz="1600" b="1" kern="0">
                <a:solidFill>
                  <a:prstClr val="black"/>
                </a:solidFill>
                <a:latin typeface="+mj-lt"/>
              </a:rPr>
              <a:t>Register now at</a:t>
            </a:r>
          </a:p>
          <a:p>
            <a:pPr marL="231775" algn="ctr">
              <a:defRPr/>
            </a:pPr>
            <a:r>
              <a:rPr lang="en-US" sz="1600" kern="0">
                <a:solidFill>
                  <a:prstClr val="black"/>
                </a:solidFill>
                <a:latin typeface="+mj-lt"/>
              </a:rPr>
              <a:t> </a:t>
            </a:r>
            <a:r>
              <a:rPr lang="en-US" sz="1600" b="1">
                <a:solidFill>
                  <a:srgbClr val="0078D4"/>
                </a:solidFill>
                <a:latin typeface="+mj-lt"/>
                <a:hlinkClick r:id="rId3"/>
              </a:rPr>
              <a:t>aka.ms/</a:t>
            </a:r>
            <a:r>
              <a:rPr lang="en-US" sz="1600" b="1" err="1">
                <a:solidFill>
                  <a:srgbClr val="0078D4"/>
                </a:solidFill>
                <a:latin typeface="+mj-lt"/>
                <a:hlinkClick r:id="rId3"/>
              </a:rPr>
              <a:t>aiskillsfest</a:t>
            </a:r>
            <a:r>
              <a:rPr lang="en-US" sz="1600" b="1">
                <a:solidFill>
                  <a:srgbClr val="0078D4"/>
                </a:solidFill>
                <a:latin typeface="+mj-lt"/>
                <a:hlinkClick r:id="rId3"/>
              </a:rPr>
              <a:t>/</a:t>
            </a:r>
            <a:r>
              <a:rPr lang="en-US" sz="1600" b="1" err="1">
                <a:solidFill>
                  <a:srgbClr val="0078D4"/>
                </a:solidFill>
                <a:latin typeface="+mj-lt"/>
                <a:hlinkClick r:id="rId3"/>
              </a:rPr>
              <a:t>azureaifoundrychallenge</a:t>
            </a:r>
            <a:endParaRPr lang="en-US" sz="1600" b="1">
              <a:solidFill>
                <a:srgbClr val="0078D4"/>
              </a:solidFill>
              <a:latin typeface="+mj-lt"/>
            </a:endParaRPr>
          </a:p>
        </p:txBody>
      </p:sp>
      <p:grpSp>
        <p:nvGrpSpPr>
          <p:cNvPr id="23" name="Group 22">
            <a:extLst>
              <a:ext uri="{FF2B5EF4-FFF2-40B4-BE49-F238E27FC236}">
                <a16:creationId xmlns:a16="http://schemas.microsoft.com/office/drawing/2014/main" id="{E5AE705B-9314-22A1-AF43-F1602D26ADA9}"/>
              </a:ext>
            </a:extLst>
          </p:cNvPr>
          <p:cNvGrpSpPr/>
          <p:nvPr/>
        </p:nvGrpSpPr>
        <p:grpSpPr>
          <a:xfrm rot="10800000" flipH="1">
            <a:off x="6514496" y="4861068"/>
            <a:ext cx="4577899" cy="946602"/>
            <a:chOff x="0" y="7653927"/>
            <a:chExt cx="5172617" cy="548640"/>
          </a:xfrm>
        </p:grpSpPr>
        <p:sp>
          <p:nvSpPr>
            <p:cNvPr id="25" name="Rectangle 24">
              <a:extLst>
                <a:ext uri="{FF2B5EF4-FFF2-40B4-BE49-F238E27FC236}">
                  <a16:creationId xmlns:a16="http://schemas.microsoft.com/office/drawing/2014/main" id="{305C6DC3-59B6-62B2-7325-941559B8BFFE}"/>
                </a:ext>
              </a:extLst>
            </p:cNvPr>
            <p:cNvSpPr/>
            <p:nvPr/>
          </p:nvSpPr>
          <p:spPr>
            <a:xfrm>
              <a:off x="0" y="7653927"/>
              <a:ext cx="4913376" cy="548640"/>
            </a:xfrm>
            <a:prstGeom prst="rect">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latin typeface="+mj-lt"/>
              </a:endParaRPr>
            </a:p>
          </p:txBody>
        </p:sp>
        <p:sp>
          <p:nvSpPr>
            <p:cNvPr id="26" name="Oval 25">
              <a:extLst>
                <a:ext uri="{FF2B5EF4-FFF2-40B4-BE49-F238E27FC236}">
                  <a16:creationId xmlns:a16="http://schemas.microsoft.com/office/drawing/2014/main" id="{2E984849-C70B-BBC8-80EE-8DA2E62C2A43}"/>
                </a:ext>
              </a:extLst>
            </p:cNvPr>
            <p:cNvSpPr/>
            <p:nvPr/>
          </p:nvSpPr>
          <p:spPr>
            <a:xfrm>
              <a:off x="4690350" y="7653927"/>
              <a:ext cx="482267" cy="548640"/>
            </a:xfrm>
            <a:prstGeom prst="ellipse">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latin typeface="+mj-lt"/>
              </a:endParaRPr>
            </a:p>
          </p:txBody>
        </p:sp>
      </p:grpSp>
      <p:sp>
        <p:nvSpPr>
          <p:cNvPr id="24" name="Rectangle 23">
            <a:extLst>
              <a:ext uri="{FF2B5EF4-FFF2-40B4-BE49-F238E27FC236}">
                <a16:creationId xmlns:a16="http://schemas.microsoft.com/office/drawing/2014/main" id="{D312E270-9746-9550-D730-1C0A358B40CA}"/>
              </a:ext>
            </a:extLst>
          </p:cNvPr>
          <p:cNvSpPr/>
          <p:nvPr/>
        </p:nvSpPr>
        <p:spPr>
          <a:xfrm>
            <a:off x="6501365" y="5081971"/>
            <a:ext cx="4668360" cy="584775"/>
          </a:xfrm>
          <a:prstGeom prst="rect">
            <a:avLst/>
          </a:prstGeom>
        </p:spPr>
        <p:txBody>
          <a:bodyPr wrap="square">
            <a:spAutoFit/>
          </a:bodyPr>
          <a:lstStyle/>
          <a:p>
            <a:pPr marL="231775" algn="ctr">
              <a:defRPr/>
            </a:pPr>
            <a:r>
              <a:rPr lang="en-US" sz="1600" kern="0">
                <a:solidFill>
                  <a:prstClr val="black"/>
                </a:solidFill>
                <a:latin typeface="+mj-lt"/>
              </a:rPr>
              <a:t>Register now at</a:t>
            </a:r>
          </a:p>
          <a:p>
            <a:pPr marL="231775" algn="ctr">
              <a:defRPr/>
            </a:pPr>
            <a:r>
              <a:rPr lang="en-US" sz="1600" kern="0">
                <a:solidFill>
                  <a:prstClr val="black"/>
                </a:solidFill>
                <a:latin typeface="+mj-lt"/>
              </a:rPr>
              <a:t> </a:t>
            </a:r>
            <a:r>
              <a:rPr lang="en-US" sz="1600" b="1">
                <a:solidFill>
                  <a:srgbClr val="0078D4"/>
                </a:solidFill>
                <a:latin typeface="+mj-lt"/>
                <a:hlinkClick r:id="rId4"/>
              </a:rPr>
              <a:t>aka.ms/</a:t>
            </a:r>
            <a:r>
              <a:rPr lang="en-US" sz="1600" b="1" err="1">
                <a:solidFill>
                  <a:srgbClr val="0078D4"/>
                </a:solidFill>
                <a:latin typeface="+mj-lt"/>
                <a:hlinkClick r:id="rId4"/>
              </a:rPr>
              <a:t>aiskillsfest</a:t>
            </a:r>
            <a:r>
              <a:rPr lang="en-US" sz="1600" b="1">
                <a:solidFill>
                  <a:srgbClr val="0078D4"/>
                </a:solidFill>
                <a:latin typeface="+mj-lt"/>
                <a:hlinkClick r:id="rId4"/>
              </a:rPr>
              <a:t>/</a:t>
            </a:r>
            <a:r>
              <a:rPr lang="en-US" sz="1600" b="1" err="1">
                <a:solidFill>
                  <a:srgbClr val="0078D4"/>
                </a:solidFill>
                <a:latin typeface="+mj-lt"/>
                <a:hlinkClick r:id="rId4"/>
              </a:rPr>
              <a:t>azureaiserviceschallenge</a:t>
            </a:r>
            <a:endParaRPr lang="en-US" sz="1600" b="1">
              <a:solidFill>
                <a:srgbClr val="0078D4"/>
              </a:solidFill>
              <a:latin typeface="+mj-lt"/>
            </a:endParaRPr>
          </a:p>
        </p:txBody>
      </p:sp>
      <p:pic>
        <p:nvPicPr>
          <p:cNvPr id="31" name="Picture 30">
            <a:extLst>
              <a:ext uri="{FF2B5EF4-FFF2-40B4-BE49-F238E27FC236}">
                <a16:creationId xmlns:a16="http://schemas.microsoft.com/office/drawing/2014/main" id="{6CA8934E-8F47-E545-4644-4404BB79610B}"/>
              </a:ext>
            </a:extLst>
          </p:cNvPr>
          <p:cNvPicPr>
            <a:picLocks noChangeAspect="1"/>
          </p:cNvPicPr>
          <p:nvPr/>
        </p:nvPicPr>
        <p:blipFill>
          <a:blip r:embed="rId5"/>
          <a:stretch>
            <a:fillRect/>
          </a:stretch>
        </p:blipFill>
        <p:spPr>
          <a:xfrm>
            <a:off x="2859587" y="1295413"/>
            <a:ext cx="965410" cy="946603"/>
          </a:xfrm>
          <a:prstGeom prst="rect">
            <a:avLst/>
          </a:prstGeom>
        </p:spPr>
      </p:pic>
      <p:pic>
        <p:nvPicPr>
          <p:cNvPr id="32" name="Picture 31">
            <a:extLst>
              <a:ext uri="{FF2B5EF4-FFF2-40B4-BE49-F238E27FC236}">
                <a16:creationId xmlns:a16="http://schemas.microsoft.com/office/drawing/2014/main" id="{71A41199-6D56-4239-4CED-F86D36D595A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52204" y="1295413"/>
            <a:ext cx="909236" cy="946603"/>
          </a:xfrm>
          <a:prstGeom prst="rect">
            <a:avLst/>
          </a:prstGeom>
        </p:spPr>
      </p:pic>
      <p:pic>
        <p:nvPicPr>
          <p:cNvPr id="34" name="Picture 2">
            <a:extLst>
              <a:ext uri="{FF2B5EF4-FFF2-40B4-BE49-F238E27FC236}">
                <a16:creationId xmlns:a16="http://schemas.microsoft.com/office/drawing/2014/main" id="{3771D8B6-02F1-2F1E-CDB9-6BA7E4E21B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02" y="4808128"/>
            <a:ext cx="1728939" cy="9995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6318830B-CDAE-5BBA-B888-FD5F05B989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896" y="4808128"/>
            <a:ext cx="1728939" cy="99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892"/>
      </p:ext>
    </p:extLst>
  </p:cSld>
  <p:clrMapOvr>
    <a:masterClrMapping/>
  </p:clrMapOvr>
  <p:transition advTm="60994">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754C6-492D-26DD-0727-10004F6F43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AB2237-B040-2C93-BB1A-51D45739535B}"/>
              </a:ext>
            </a:extLst>
          </p:cNvPr>
          <p:cNvSpPr>
            <a:spLocks noGrp="1"/>
          </p:cNvSpPr>
          <p:nvPr>
            <p:ph type="title"/>
          </p:nvPr>
        </p:nvSpPr>
        <p:spPr/>
        <p:txBody>
          <a:bodyPr/>
          <a:lstStyle/>
          <a:p>
            <a:r>
              <a:rPr lang="en-US"/>
              <a:t>Copilot AI Skills Fest Challenges</a:t>
            </a:r>
          </a:p>
        </p:txBody>
      </p:sp>
      <p:sp>
        <p:nvSpPr>
          <p:cNvPr id="11" name="TextBox 10">
            <a:extLst>
              <a:ext uri="{FF2B5EF4-FFF2-40B4-BE49-F238E27FC236}">
                <a16:creationId xmlns:a16="http://schemas.microsoft.com/office/drawing/2014/main" id="{CA693434-32CA-AAEF-964B-722F5CE67C35}"/>
              </a:ext>
            </a:extLst>
          </p:cNvPr>
          <p:cNvSpPr txBox="1"/>
          <p:nvPr/>
        </p:nvSpPr>
        <p:spPr>
          <a:xfrm>
            <a:off x="837351" y="1825823"/>
            <a:ext cx="5009882" cy="4435277"/>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Extend Microsoft 365 Copilot Chat and Microsoft Teams with agents and apps</a:t>
            </a: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b="0">
                <a:solidFill>
                  <a:srgbClr val="000000"/>
                </a:solidFill>
                <a:latin typeface="Segoe UI"/>
                <a:cs typeface="Segoe UI"/>
              </a:rPr>
              <a:t>Unlock the potential of Microsoft 365 Teams and Copilot by extending their capabilities with custom apps and agents. This challenge guides you through essential modules to explore, manage, and enhance Teams, creating seamless workflows and boosting productivity.</a:t>
            </a:r>
          </a:p>
        </p:txBody>
      </p:sp>
      <p:sp>
        <p:nvSpPr>
          <p:cNvPr id="13" name="TextBox 12">
            <a:extLst>
              <a:ext uri="{FF2B5EF4-FFF2-40B4-BE49-F238E27FC236}">
                <a16:creationId xmlns:a16="http://schemas.microsoft.com/office/drawing/2014/main" id="{ECCDDDEF-5116-CF11-AB16-8650A572211B}"/>
              </a:ext>
            </a:extLst>
          </p:cNvPr>
          <p:cNvSpPr txBox="1"/>
          <p:nvPr/>
        </p:nvSpPr>
        <p:spPr>
          <a:xfrm>
            <a:off x="6501366" y="1825823"/>
            <a:ext cx="5010912" cy="4435277"/>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Treasure Hunt for AI Skills</a:t>
            </a: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b="0">
                <a:solidFill>
                  <a:srgbClr val="000000"/>
                </a:solidFill>
                <a:latin typeface="Segoe UI"/>
                <a:cs typeface="Segoe UI"/>
              </a:rPr>
              <a:t>Get ready to embark on an exciting treasure hunt into the world of AI, where you’ll uncover how it can simplify your everyday tasks. You’ll learn to craft effective prompts and discover how to analyze and build on AI-generated results.</a:t>
            </a:r>
            <a:endParaRPr kumimoji="0" lang="en-US" sz="1600" b="1" i="0" u="none" strike="noStrike" kern="0" cap="none" spc="0" normalizeH="0" baseline="0" noProof="0">
              <a:ln>
                <a:noFill/>
              </a:ln>
              <a:solidFill>
                <a:srgbClr val="281F6E"/>
              </a:solidFill>
              <a:effectLst/>
              <a:uLnTx/>
              <a:uFillTx/>
              <a:latin typeface="Segoe UI Semibold"/>
              <a:ea typeface="+mn-ea"/>
              <a:cs typeface="Segoe UI Semibold"/>
            </a:endParaRPr>
          </a:p>
        </p:txBody>
      </p:sp>
      <p:grpSp>
        <p:nvGrpSpPr>
          <p:cNvPr id="17" name="Group 16">
            <a:extLst>
              <a:ext uri="{FF2B5EF4-FFF2-40B4-BE49-F238E27FC236}">
                <a16:creationId xmlns:a16="http://schemas.microsoft.com/office/drawing/2014/main" id="{36311E46-671F-673B-5204-C741A5A67505}"/>
              </a:ext>
            </a:extLst>
          </p:cNvPr>
          <p:cNvGrpSpPr/>
          <p:nvPr/>
        </p:nvGrpSpPr>
        <p:grpSpPr>
          <a:xfrm rot="10800000" flipH="1">
            <a:off x="862279" y="5022850"/>
            <a:ext cx="4577899" cy="835620"/>
            <a:chOff x="0" y="7653927"/>
            <a:chExt cx="5172617" cy="548640"/>
          </a:xfrm>
        </p:grpSpPr>
        <p:sp>
          <p:nvSpPr>
            <p:cNvPr id="19" name="Rectangle 18">
              <a:extLst>
                <a:ext uri="{FF2B5EF4-FFF2-40B4-BE49-F238E27FC236}">
                  <a16:creationId xmlns:a16="http://schemas.microsoft.com/office/drawing/2014/main" id="{963AF35B-D3A8-090C-3D35-2D2F1D23AE2F}"/>
                </a:ext>
              </a:extLst>
            </p:cNvPr>
            <p:cNvSpPr/>
            <p:nvPr/>
          </p:nvSpPr>
          <p:spPr>
            <a:xfrm>
              <a:off x="0" y="7653927"/>
              <a:ext cx="4913376" cy="548640"/>
            </a:xfrm>
            <a:prstGeom prst="rect">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0" name="Oval 19">
              <a:extLst>
                <a:ext uri="{FF2B5EF4-FFF2-40B4-BE49-F238E27FC236}">
                  <a16:creationId xmlns:a16="http://schemas.microsoft.com/office/drawing/2014/main" id="{46ACCFC3-893F-A288-0DFC-019906B2E2DE}"/>
                </a:ext>
              </a:extLst>
            </p:cNvPr>
            <p:cNvSpPr/>
            <p:nvPr/>
          </p:nvSpPr>
          <p:spPr>
            <a:xfrm>
              <a:off x="4690350" y="7653927"/>
              <a:ext cx="482267" cy="548640"/>
            </a:xfrm>
            <a:prstGeom prst="ellipse">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8" name="Rectangle 17">
            <a:extLst>
              <a:ext uri="{FF2B5EF4-FFF2-40B4-BE49-F238E27FC236}">
                <a16:creationId xmlns:a16="http://schemas.microsoft.com/office/drawing/2014/main" id="{AF946773-BAE8-08A6-BAEA-51C317BCC56B}"/>
              </a:ext>
            </a:extLst>
          </p:cNvPr>
          <p:cNvSpPr/>
          <p:nvPr/>
        </p:nvSpPr>
        <p:spPr>
          <a:xfrm>
            <a:off x="862278" y="5132771"/>
            <a:ext cx="4688885" cy="584775"/>
          </a:xfrm>
          <a:prstGeom prst="rect">
            <a:avLst/>
          </a:prstGeom>
        </p:spPr>
        <p:txBody>
          <a:bodyPr wrap="square">
            <a:spAutoFit/>
          </a:bodyPr>
          <a:lstStyle/>
          <a:p>
            <a:pPr marL="231775" algn="ctr">
              <a:defRPr/>
            </a:pPr>
            <a:r>
              <a:rPr lang="en-US" sz="1600" b="1" kern="0">
                <a:solidFill>
                  <a:prstClr val="black"/>
                </a:solidFill>
                <a:latin typeface="+mj-lt"/>
              </a:rPr>
              <a:t>Register now at</a:t>
            </a:r>
          </a:p>
          <a:p>
            <a:pPr marL="231775" algn="ctr">
              <a:defRPr/>
            </a:pPr>
            <a:r>
              <a:rPr lang="en-US" sz="1600" kern="0">
                <a:solidFill>
                  <a:prstClr val="black"/>
                </a:solidFill>
                <a:latin typeface="+mj-lt"/>
              </a:rPr>
              <a:t> </a:t>
            </a:r>
            <a:r>
              <a:rPr lang="en-US" sz="1600" b="1">
                <a:solidFill>
                  <a:srgbClr val="0078D4"/>
                </a:solidFill>
                <a:latin typeface="+mj-lt"/>
                <a:hlinkClick r:id="rId3"/>
              </a:rPr>
              <a:t>aka.ms/</a:t>
            </a:r>
            <a:r>
              <a:rPr lang="en-US" sz="1600" b="1" err="1">
                <a:solidFill>
                  <a:srgbClr val="0078D4"/>
                </a:solidFill>
                <a:latin typeface="+mj-lt"/>
                <a:hlinkClick r:id="rId3"/>
              </a:rPr>
              <a:t>aiskillsfest</a:t>
            </a:r>
            <a:r>
              <a:rPr lang="en-US" sz="1600" b="1">
                <a:solidFill>
                  <a:srgbClr val="0078D4"/>
                </a:solidFill>
                <a:latin typeface="+mj-lt"/>
                <a:hlinkClick r:id="rId3"/>
              </a:rPr>
              <a:t>/</a:t>
            </a:r>
            <a:r>
              <a:rPr lang="en-US" sz="1600" b="1" err="1">
                <a:solidFill>
                  <a:srgbClr val="0078D4"/>
                </a:solidFill>
                <a:latin typeface="+mj-lt"/>
                <a:hlinkClick r:id="rId3"/>
              </a:rPr>
              <a:t>teamscopilotchallenge</a:t>
            </a:r>
            <a:endParaRPr lang="en-US" sz="1600" b="1">
              <a:solidFill>
                <a:srgbClr val="0078D4"/>
              </a:solidFill>
              <a:latin typeface="+mj-lt"/>
            </a:endParaRPr>
          </a:p>
        </p:txBody>
      </p:sp>
      <p:sp>
        <p:nvSpPr>
          <p:cNvPr id="25" name="Rectangle 24">
            <a:extLst>
              <a:ext uri="{FF2B5EF4-FFF2-40B4-BE49-F238E27FC236}">
                <a16:creationId xmlns:a16="http://schemas.microsoft.com/office/drawing/2014/main" id="{E21B72CE-6A23-5D89-A0C0-96EFEB4FA24A}"/>
              </a:ext>
            </a:extLst>
          </p:cNvPr>
          <p:cNvSpPr/>
          <p:nvPr/>
        </p:nvSpPr>
        <p:spPr>
          <a:xfrm rot="10800000" flipH="1">
            <a:off x="6514496" y="5022850"/>
            <a:ext cx="4348464" cy="784820"/>
          </a:xfrm>
          <a:prstGeom prst="rect">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latin typeface="+mj-lt"/>
            </a:endParaRPr>
          </a:p>
        </p:txBody>
      </p:sp>
      <p:sp>
        <p:nvSpPr>
          <p:cNvPr id="26" name="Oval 25">
            <a:extLst>
              <a:ext uri="{FF2B5EF4-FFF2-40B4-BE49-F238E27FC236}">
                <a16:creationId xmlns:a16="http://schemas.microsoft.com/office/drawing/2014/main" id="{844DBF19-A155-7924-CF1C-A70D81CC8A6E}"/>
              </a:ext>
            </a:extLst>
          </p:cNvPr>
          <p:cNvSpPr/>
          <p:nvPr/>
        </p:nvSpPr>
        <p:spPr>
          <a:xfrm rot="10800000" flipH="1">
            <a:off x="10665576" y="5022850"/>
            <a:ext cx="426819" cy="784820"/>
          </a:xfrm>
          <a:prstGeom prst="ellipse">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latin typeface="+mj-lt"/>
            </a:endParaRPr>
          </a:p>
        </p:txBody>
      </p:sp>
      <p:sp>
        <p:nvSpPr>
          <p:cNvPr id="24" name="Rectangle 23">
            <a:extLst>
              <a:ext uri="{FF2B5EF4-FFF2-40B4-BE49-F238E27FC236}">
                <a16:creationId xmlns:a16="http://schemas.microsoft.com/office/drawing/2014/main" id="{D547A5A1-586E-8978-5B4D-628ECF502E73}"/>
              </a:ext>
            </a:extLst>
          </p:cNvPr>
          <p:cNvSpPr/>
          <p:nvPr/>
        </p:nvSpPr>
        <p:spPr>
          <a:xfrm>
            <a:off x="6514496" y="5081971"/>
            <a:ext cx="4668360" cy="584775"/>
          </a:xfrm>
          <a:prstGeom prst="rect">
            <a:avLst/>
          </a:prstGeom>
        </p:spPr>
        <p:txBody>
          <a:bodyPr wrap="square">
            <a:spAutoFit/>
          </a:bodyPr>
          <a:lstStyle/>
          <a:p>
            <a:pPr marL="231775" algn="ctr">
              <a:defRPr/>
            </a:pPr>
            <a:r>
              <a:rPr lang="en-US" sz="1600" kern="0">
                <a:solidFill>
                  <a:prstClr val="black"/>
                </a:solidFill>
                <a:latin typeface="+mj-lt"/>
              </a:rPr>
              <a:t>Register now at </a:t>
            </a:r>
            <a:r>
              <a:rPr lang="en-US" sz="1600" b="1">
                <a:solidFill>
                  <a:srgbClr val="0078D4"/>
                </a:solidFill>
                <a:latin typeface="+mj-lt"/>
                <a:hlinkClick r:id="rId4"/>
              </a:rPr>
              <a:t>aka.ms/</a:t>
            </a:r>
            <a:r>
              <a:rPr lang="en-US" sz="1600" b="1" err="1">
                <a:solidFill>
                  <a:srgbClr val="0078D4"/>
                </a:solidFill>
                <a:latin typeface="+mj-lt"/>
                <a:hlinkClick r:id="rId4"/>
              </a:rPr>
              <a:t>aiskillsfest</a:t>
            </a:r>
            <a:r>
              <a:rPr lang="en-US" sz="1600" b="1">
                <a:solidFill>
                  <a:srgbClr val="0078D4"/>
                </a:solidFill>
                <a:latin typeface="+mj-lt"/>
                <a:hlinkClick r:id="rId4"/>
              </a:rPr>
              <a:t>/</a:t>
            </a:r>
            <a:r>
              <a:rPr lang="en-US" sz="1600" b="1" err="1">
                <a:solidFill>
                  <a:srgbClr val="0078D4"/>
                </a:solidFill>
                <a:latin typeface="+mj-lt"/>
                <a:hlinkClick r:id="rId4"/>
              </a:rPr>
              <a:t>businessaudiencechallenge</a:t>
            </a:r>
            <a:endParaRPr lang="en-US" sz="1600" b="1">
              <a:solidFill>
                <a:srgbClr val="0078D4"/>
              </a:solidFill>
              <a:latin typeface="+mj-lt"/>
            </a:endParaRPr>
          </a:p>
        </p:txBody>
      </p:sp>
      <p:pic>
        <p:nvPicPr>
          <p:cNvPr id="2" name="Picture 1">
            <a:extLst>
              <a:ext uri="{FF2B5EF4-FFF2-40B4-BE49-F238E27FC236}">
                <a16:creationId xmlns:a16="http://schemas.microsoft.com/office/drawing/2014/main" id="{A6B01683-1FDB-8AC0-E15E-859982D6D89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78520" y="1295413"/>
            <a:ext cx="927543" cy="946603"/>
          </a:xfrm>
          <a:prstGeom prst="rect">
            <a:avLst/>
          </a:prstGeom>
        </p:spPr>
      </p:pic>
      <p:pic>
        <p:nvPicPr>
          <p:cNvPr id="4" name="Picture 3">
            <a:extLst>
              <a:ext uri="{FF2B5EF4-FFF2-40B4-BE49-F238E27FC236}">
                <a16:creationId xmlns:a16="http://schemas.microsoft.com/office/drawing/2014/main" id="{DF4EFB8F-74EB-2C7E-0C20-657DAEE2CE3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52204" y="1314096"/>
            <a:ext cx="909236" cy="909236"/>
          </a:xfrm>
          <a:prstGeom prst="rect">
            <a:avLst/>
          </a:prstGeom>
        </p:spPr>
      </p:pic>
      <p:pic>
        <p:nvPicPr>
          <p:cNvPr id="5" name="Picture 2">
            <a:extLst>
              <a:ext uri="{FF2B5EF4-FFF2-40B4-BE49-F238E27FC236}">
                <a16:creationId xmlns:a16="http://schemas.microsoft.com/office/drawing/2014/main" id="{24611344-EDA6-BCCB-3500-CC945C850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02" y="4808128"/>
            <a:ext cx="1728939" cy="999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0116E46-E641-2269-1E62-C601299905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6896" y="4808128"/>
            <a:ext cx="1728939" cy="99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4917"/>
      </p:ext>
    </p:extLst>
  </p:cSld>
  <p:clrMapOvr>
    <a:masterClrMapping/>
  </p:clrMapOvr>
  <p:transition advTm="61178">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23277-FECC-B664-3A18-80BFEAB5D7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7C78E5-2E71-F96D-59BB-0E224B106570}"/>
              </a:ext>
            </a:extLst>
          </p:cNvPr>
          <p:cNvSpPr>
            <a:spLocks noGrp="1"/>
          </p:cNvSpPr>
          <p:nvPr>
            <p:ph type="title"/>
          </p:nvPr>
        </p:nvSpPr>
        <p:spPr/>
        <p:txBody>
          <a:bodyPr/>
          <a:lstStyle/>
          <a:p>
            <a:r>
              <a:rPr lang="en-US"/>
              <a:t>Security AI Skills Fest Challenge</a:t>
            </a:r>
          </a:p>
        </p:txBody>
      </p:sp>
      <p:sp>
        <p:nvSpPr>
          <p:cNvPr id="11" name="TextBox 10">
            <a:extLst>
              <a:ext uri="{FF2B5EF4-FFF2-40B4-BE49-F238E27FC236}">
                <a16:creationId xmlns:a16="http://schemas.microsoft.com/office/drawing/2014/main" id="{4A3F1345-E1FC-9308-EB77-DCA711576353}"/>
              </a:ext>
            </a:extLst>
          </p:cNvPr>
          <p:cNvSpPr txBox="1"/>
          <p:nvPr/>
        </p:nvSpPr>
        <p:spPr>
          <a:xfrm>
            <a:off x="2358494" y="1825823"/>
            <a:ext cx="7795156" cy="4111427"/>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Prevent and respond to cyberattacks at the speed of AI</a:t>
            </a:r>
          </a:p>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600" b="0">
                <a:solidFill>
                  <a:srgbClr val="000000"/>
                </a:solidFill>
                <a:latin typeface="Segoe UI"/>
                <a:cs typeface="Segoe UI"/>
              </a:rPr>
              <a:t>Learn how to safeguard your organization against modern risks with a streamlined SecOps platform supercharged by Microsoft AI and threat intelligence. Explore how Security Copilot and Defender XDR work together to increase productivity.</a:t>
            </a:r>
          </a:p>
        </p:txBody>
      </p:sp>
      <p:grpSp>
        <p:nvGrpSpPr>
          <p:cNvPr id="2" name="Group 1">
            <a:extLst>
              <a:ext uri="{FF2B5EF4-FFF2-40B4-BE49-F238E27FC236}">
                <a16:creationId xmlns:a16="http://schemas.microsoft.com/office/drawing/2014/main" id="{C314CC5C-59E9-269C-C26D-C3EDF7948080}"/>
              </a:ext>
            </a:extLst>
          </p:cNvPr>
          <p:cNvGrpSpPr/>
          <p:nvPr/>
        </p:nvGrpSpPr>
        <p:grpSpPr>
          <a:xfrm>
            <a:off x="2099264" y="4580299"/>
            <a:ext cx="7222535" cy="946602"/>
            <a:chOff x="537165" y="4861068"/>
            <a:chExt cx="4760456" cy="946602"/>
          </a:xfrm>
        </p:grpSpPr>
        <p:grpSp>
          <p:nvGrpSpPr>
            <p:cNvPr id="17" name="Group 16">
              <a:extLst>
                <a:ext uri="{FF2B5EF4-FFF2-40B4-BE49-F238E27FC236}">
                  <a16:creationId xmlns:a16="http://schemas.microsoft.com/office/drawing/2014/main" id="{E83A3AB5-D01F-02A3-9055-80B3C14C8FE0}"/>
                </a:ext>
              </a:extLst>
            </p:cNvPr>
            <p:cNvGrpSpPr/>
            <p:nvPr/>
          </p:nvGrpSpPr>
          <p:grpSpPr>
            <a:xfrm rot="10800000" flipH="1">
              <a:off x="719722" y="4861068"/>
              <a:ext cx="4577899" cy="946602"/>
              <a:chOff x="0" y="7653927"/>
              <a:chExt cx="5172617" cy="548640"/>
            </a:xfrm>
          </p:grpSpPr>
          <p:sp>
            <p:nvSpPr>
              <p:cNvPr id="19" name="Rectangle 18">
                <a:extLst>
                  <a:ext uri="{FF2B5EF4-FFF2-40B4-BE49-F238E27FC236}">
                    <a16:creationId xmlns:a16="http://schemas.microsoft.com/office/drawing/2014/main" id="{5879E802-2683-A509-C5E3-4AC800C1D287}"/>
                  </a:ext>
                </a:extLst>
              </p:cNvPr>
              <p:cNvSpPr/>
              <p:nvPr/>
            </p:nvSpPr>
            <p:spPr>
              <a:xfrm>
                <a:off x="0" y="7653927"/>
                <a:ext cx="4913376" cy="548640"/>
              </a:xfrm>
              <a:prstGeom prst="rect">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20" name="Oval 19">
                <a:extLst>
                  <a:ext uri="{FF2B5EF4-FFF2-40B4-BE49-F238E27FC236}">
                    <a16:creationId xmlns:a16="http://schemas.microsoft.com/office/drawing/2014/main" id="{7E0EB1C3-8022-36FD-0811-27E3B456A137}"/>
                  </a:ext>
                </a:extLst>
              </p:cNvPr>
              <p:cNvSpPr/>
              <p:nvPr/>
            </p:nvSpPr>
            <p:spPr>
              <a:xfrm>
                <a:off x="4690350" y="7653927"/>
                <a:ext cx="482267" cy="548640"/>
              </a:xfrm>
              <a:prstGeom prst="ellipse">
                <a:avLst/>
              </a:prstGeom>
              <a:solidFill>
                <a:srgbClr val="E7E6E6"/>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18" name="Rectangle 17">
              <a:extLst>
                <a:ext uri="{FF2B5EF4-FFF2-40B4-BE49-F238E27FC236}">
                  <a16:creationId xmlns:a16="http://schemas.microsoft.com/office/drawing/2014/main" id="{B954D115-9525-2186-1EEE-212657FF581B}"/>
                </a:ext>
              </a:extLst>
            </p:cNvPr>
            <p:cNvSpPr/>
            <p:nvPr/>
          </p:nvSpPr>
          <p:spPr>
            <a:xfrm>
              <a:off x="537165" y="5081971"/>
              <a:ext cx="4688885" cy="584775"/>
            </a:xfrm>
            <a:prstGeom prst="rect">
              <a:avLst/>
            </a:prstGeom>
          </p:spPr>
          <p:txBody>
            <a:bodyPr wrap="square">
              <a:spAutoFit/>
            </a:bodyPr>
            <a:lstStyle/>
            <a:p>
              <a:pPr marL="231775" algn="ctr">
                <a:defRPr/>
              </a:pPr>
              <a:r>
                <a:rPr lang="en-US" sz="1600" b="1" kern="0">
                  <a:solidFill>
                    <a:prstClr val="black"/>
                  </a:solidFill>
                  <a:latin typeface="+mj-lt"/>
                </a:rPr>
                <a:t>Register now at</a:t>
              </a:r>
            </a:p>
            <a:p>
              <a:pPr marL="231775" algn="ctr">
                <a:defRPr/>
              </a:pPr>
              <a:r>
                <a:rPr lang="en-US" sz="1600" kern="0">
                  <a:solidFill>
                    <a:prstClr val="black"/>
                  </a:solidFill>
                  <a:latin typeface="+mj-lt"/>
                </a:rPr>
                <a:t> </a:t>
              </a:r>
              <a:r>
                <a:rPr lang="en-US" sz="1600" b="1">
                  <a:solidFill>
                    <a:srgbClr val="0078D4"/>
                  </a:solidFill>
                  <a:latin typeface="+mj-lt"/>
                  <a:hlinkClick r:id="rId3"/>
                </a:rPr>
                <a:t>aka.ms/</a:t>
              </a:r>
              <a:r>
                <a:rPr lang="en-US" sz="1600" b="1" err="1">
                  <a:solidFill>
                    <a:srgbClr val="0078D4"/>
                  </a:solidFill>
                  <a:latin typeface="+mj-lt"/>
                  <a:hlinkClick r:id="rId3"/>
                </a:rPr>
                <a:t>aiskillsfest</a:t>
              </a:r>
              <a:r>
                <a:rPr lang="en-US" sz="1600" b="1">
                  <a:solidFill>
                    <a:srgbClr val="0078D4"/>
                  </a:solidFill>
                  <a:latin typeface="+mj-lt"/>
                  <a:hlinkClick r:id="rId3"/>
                </a:rPr>
                <a:t>/</a:t>
              </a:r>
              <a:r>
                <a:rPr lang="en-US" sz="1600" b="1" err="1">
                  <a:solidFill>
                    <a:srgbClr val="0078D4"/>
                  </a:solidFill>
                  <a:latin typeface="+mj-lt"/>
                  <a:hlinkClick r:id="rId3"/>
                </a:rPr>
                <a:t>securitycopilotchallenge</a:t>
              </a:r>
              <a:endParaRPr lang="en-US" sz="1600" b="1">
                <a:solidFill>
                  <a:srgbClr val="0078D4"/>
                </a:solidFill>
                <a:latin typeface="+mj-lt"/>
              </a:endParaRPr>
            </a:p>
          </p:txBody>
        </p:sp>
      </p:grpSp>
      <p:pic>
        <p:nvPicPr>
          <p:cNvPr id="6" name="Picture 5">
            <a:extLst>
              <a:ext uri="{FF2B5EF4-FFF2-40B4-BE49-F238E27FC236}">
                <a16:creationId xmlns:a16="http://schemas.microsoft.com/office/drawing/2014/main" id="{A6F872B2-CCCC-F009-4BE7-2C7B9456C4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01454" y="1337713"/>
            <a:ext cx="909236" cy="862002"/>
          </a:xfrm>
          <a:prstGeom prst="rect">
            <a:avLst/>
          </a:prstGeom>
        </p:spPr>
      </p:pic>
      <p:pic>
        <p:nvPicPr>
          <p:cNvPr id="7" name="Picture 2">
            <a:extLst>
              <a:ext uri="{FF2B5EF4-FFF2-40B4-BE49-F238E27FC236}">
                <a16:creationId xmlns:a16="http://schemas.microsoft.com/office/drawing/2014/main" id="{7004E266-F6BA-14C3-A893-B88845ACF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651" y="4527359"/>
            <a:ext cx="1728939" cy="99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09175"/>
      </p:ext>
    </p:extLst>
  </p:cSld>
  <p:clrMapOvr>
    <a:masterClrMapping/>
  </p:clrMapOvr>
  <p:transition advTm="60737">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EC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5" y="2426410"/>
            <a:ext cx="9791237" cy="1107996"/>
          </a:xfrm>
        </p:spPr>
        <p:txBody>
          <a:bodyPr/>
          <a:lstStyle/>
          <a:p>
            <a:r>
              <a:rPr lang="en-US"/>
              <a:t>Take your learning to the next level with  Plans on Learn</a:t>
            </a:r>
          </a:p>
        </p:txBody>
      </p:sp>
      <p:sp>
        <p:nvSpPr>
          <p:cNvPr id="4" name="TextBox 3">
            <a:extLst>
              <a:ext uri="{FF2B5EF4-FFF2-40B4-BE49-F238E27FC236}">
                <a16:creationId xmlns:a16="http://schemas.microsoft.com/office/drawing/2014/main" id="{24799C94-C00B-C387-6C08-827DE51DDD84}"/>
              </a:ext>
            </a:extLst>
          </p:cNvPr>
          <p:cNvSpPr txBox="1"/>
          <p:nvPr/>
        </p:nvSpPr>
        <p:spPr>
          <a:xfrm>
            <a:off x="538132" y="3633257"/>
            <a:ext cx="7939117" cy="646331"/>
          </a:xfrm>
          <a:prstGeom prst="rect">
            <a:avLst/>
          </a:prstGeom>
          <a:noFill/>
        </p:spPr>
        <p:txBody>
          <a:bodyPr wrap="square">
            <a:spAutoFit/>
          </a:bodyPr>
          <a:lstStyle/>
          <a:p>
            <a:r>
              <a:rPr lang="en-US" sz="1800">
                <a:effectLst/>
                <a:ea typeface="Aptos" panose="020B0004020202020204" pitchFamily="34" charset="0"/>
              </a:rPr>
              <a:t>A curated set of training content with milestones and optional email nudges designed to efficiently lead a learner to specific learning outcomes. </a:t>
            </a:r>
            <a:endParaRPr lang="en-US"/>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advTm="31320">
        <p:fade/>
      </p:transition>
    </mc:Choice>
    <mc:Fallback xmlns="">
      <p:transition advTm="3132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62E4-7D27-7441-2FBF-7B84A8FDEED3}"/>
              </a:ext>
            </a:extLst>
          </p:cNvPr>
          <p:cNvSpPr>
            <a:spLocks noGrp="1"/>
          </p:cNvSpPr>
          <p:nvPr>
            <p:ph type="title"/>
          </p:nvPr>
        </p:nvSpPr>
        <p:spPr>
          <a:xfrm>
            <a:off x="563369" y="473236"/>
            <a:ext cx="11081177" cy="430887"/>
          </a:xfrm>
        </p:spPr>
        <p:txBody>
          <a:bodyPr/>
          <a:lstStyle/>
          <a:p>
            <a:r>
              <a:rPr lang="en-US"/>
              <a:t>Explore our Azure AI agents skilling resources</a:t>
            </a:r>
          </a:p>
        </p:txBody>
      </p:sp>
      <p:sp>
        <p:nvSpPr>
          <p:cNvPr id="14" name="Rectangle 13">
            <a:extLst>
              <a:ext uri="{FF2B5EF4-FFF2-40B4-BE49-F238E27FC236}">
                <a16:creationId xmlns:a16="http://schemas.microsoft.com/office/drawing/2014/main" id="{04308541-8921-9B14-D0D8-C5C3CC92FD87}"/>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7C958BD4-E453-151E-B65C-A347DAC91203}"/>
              </a:ext>
            </a:extLst>
          </p:cNvPr>
          <p:cNvGrpSpPr/>
          <p:nvPr/>
        </p:nvGrpSpPr>
        <p:grpSpPr>
          <a:xfrm>
            <a:off x="766300" y="2214713"/>
            <a:ext cx="6110845" cy="4023359"/>
            <a:chOff x="2419467" y="2224450"/>
            <a:chExt cx="7065301" cy="4023359"/>
          </a:xfrm>
        </p:grpSpPr>
        <p:sp>
          <p:nvSpPr>
            <p:cNvPr id="15" name="TextBox 14">
              <a:extLst>
                <a:ext uri="{FF2B5EF4-FFF2-40B4-BE49-F238E27FC236}">
                  <a16:creationId xmlns:a16="http://schemas.microsoft.com/office/drawing/2014/main" id="{C0A61D64-40BA-B225-FD12-AF02594CFF6D}"/>
                </a:ext>
              </a:extLst>
            </p:cNvPr>
            <p:cNvSpPr txBox="1"/>
            <p:nvPr/>
          </p:nvSpPr>
          <p:spPr>
            <a:xfrm>
              <a:off x="2419467" y="2224450"/>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Create agentic AI solutions by using </a:t>
              </a:r>
              <a:b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b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Azure AI Foundry </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000" b="0">
                  <a:solidFill>
                    <a:srgbClr val="000000"/>
                  </a:solidFill>
                  <a:latin typeface="Segoe UI"/>
                  <a:cs typeface="Segoe UI"/>
                </a:rPr>
                <a:t>This plan</a:t>
              </a:r>
              <a:r>
                <a:rPr kumimoji="0" lang="en-US" sz="2000" b="0" i="0" u="none" strike="noStrike" kern="1200" cap="none" spc="0" normalizeH="0" baseline="0" noProof="0">
                  <a:ln>
                    <a:noFill/>
                  </a:ln>
                  <a:solidFill>
                    <a:srgbClr val="000000"/>
                  </a:solidFill>
                  <a:effectLst/>
                  <a:uLnTx/>
                  <a:uFillTx/>
                  <a:latin typeface="Segoe UI"/>
                  <a:ea typeface="+mn-ea"/>
                  <a:cs typeface="Segoe UI"/>
                </a:rPr>
                <a:t> is designed to empower you to build and integrate AI-driven agents seamlessly into your applications and learn advanced model fine-tuning techniques.</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22" name="Rectangle 12">
              <a:extLst>
                <a:ext uri="{FF2B5EF4-FFF2-40B4-BE49-F238E27FC236}">
                  <a16:creationId xmlns:a16="http://schemas.microsoft.com/office/drawing/2014/main" id="{5320D05E-36E5-4EC1-5B40-8C6FB97EC137}"/>
                </a:ext>
              </a:extLst>
            </p:cNvPr>
            <p:cNvSpPr/>
            <p:nvPr/>
          </p:nvSpPr>
          <p:spPr>
            <a:xfrm flipH="1">
              <a:off x="2770127" y="5261895"/>
              <a:ext cx="6363980" cy="809494"/>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Get started learning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CreateAgenticAISolutions</a:t>
              </a:r>
              <a:endParaRPr lang="en-US" b="1">
                <a:solidFill>
                  <a:srgbClr val="0078D4"/>
                </a:solidFill>
                <a:latin typeface="Segoe UI Semibold"/>
              </a:endParaRPr>
            </a:p>
          </p:txBody>
        </p:sp>
      </p:grpSp>
      <p:sp>
        <p:nvSpPr>
          <p:cNvPr id="5" name="TextBox 4">
            <a:extLst>
              <a:ext uri="{FF2B5EF4-FFF2-40B4-BE49-F238E27FC236}">
                <a16:creationId xmlns:a16="http://schemas.microsoft.com/office/drawing/2014/main" id="{1E513DFD-BE59-18AB-04B1-D85211164A7A}"/>
              </a:ext>
            </a:extLst>
          </p:cNvPr>
          <p:cNvSpPr txBox="1"/>
          <p:nvPr/>
        </p:nvSpPr>
        <p:spPr>
          <a:xfrm>
            <a:off x="7124701" y="2214713"/>
            <a:ext cx="4438650"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Learn Live: Master the Skills to Create AI Agents</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This series is designed to help you complete the official Microsoft Plan on Learn for mastering the latest agentic AI technologies.</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6" name="Rectangle 12">
            <a:extLst>
              <a:ext uri="{FF2B5EF4-FFF2-40B4-BE49-F238E27FC236}">
                <a16:creationId xmlns:a16="http://schemas.microsoft.com/office/drawing/2014/main" id="{24FB477B-C77E-3CC8-7EE9-ED21ADDDEB01}"/>
              </a:ext>
            </a:extLst>
          </p:cNvPr>
          <p:cNvSpPr/>
          <p:nvPr/>
        </p:nvSpPr>
        <p:spPr>
          <a:xfrm flipH="1">
            <a:off x="7353056" y="5252158"/>
            <a:ext cx="4060437" cy="809494"/>
          </a:xfrm>
          <a:prstGeom prst="roundRect">
            <a:avLst/>
          </a:prstGeom>
          <a:solidFill>
            <a:srgbClr val="E7E6E6"/>
          </a:solidFill>
          <a:ln w="12700" cap="flat" cmpd="sng" algn="ctr">
            <a:noFill/>
            <a:prstDash val="solid"/>
            <a:miter lim="800000"/>
          </a:ln>
          <a:effectLst/>
        </p:spPr>
        <p:txBody>
          <a:bodyPr l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Check out the videos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78D4"/>
                </a:solidFill>
                <a:latin typeface="Segoe UI Semibold"/>
                <a:hlinkClick r:id="rId4">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4">
                  <a:extLst>
                    <a:ext uri="{A12FA001-AC4F-418D-AE19-62706E023703}">
                      <ahyp:hlinkClr xmlns:ahyp="http://schemas.microsoft.com/office/drawing/2018/hyperlinkcolor" val="tx"/>
                    </a:ext>
                  </a:extLst>
                </a:hlinkClick>
              </a:rPr>
              <a:t>AIAgentsLL</a:t>
            </a:r>
            <a:r>
              <a:rPr lang="en-US" b="1">
                <a:solidFill>
                  <a:srgbClr val="0078D4"/>
                </a:solidFill>
                <a:latin typeface="Segoe UI Semibold"/>
                <a:hlinkClick r:id="rId4">
                  <a:extLst>
                    <a:ext uri="{A12FA001-AC4F-418D-AE19-62706E023703}">
                      <ahyp:hlinkClr xmlns:ahyp="http://schemas.microsoft.com/office/drawing/2018/hyperlinkcolor" val="tx"/>
                    </a:ext>
                  </a:extLst>
                </a:hlinkClick>
              </a:rPr>
              <a:t>/Reactor</a:t>
            </a:r>
            <a:endParaRPr lang="en-US" b="1">
              <a:solidFill>
                <a:srgbClr val="0078D4"/>
              </a:solidFill>
              <a:latin typeface="Segoe UI Semibold"/>
            </a:endParaRPr>
          </a:p>
        </p:txBody>
      </p:sp>
      <p:pic>
        <p:nvPicPr>
          <p:cNvPr id="10" name="Picture 9">
            <a:extLst>
              <a:ext uri="{FF2B5EF4-FFF2-40B4-BE49-F238E27FC236}">
                <a16:creationId xmlns:a16="http://schemas.microsoft.com/office/drawing/2014/main" id="{74D90AAF-0308-3FA5-F598-252FDFE06F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64465" y="1687476"/>
            <a:ext cx="914514" cy="946603"/>
          </a:xfrm>
          <a:prstGeom prst="rect">
            <a:avLst/>
          </a:prstGeom>
        </p:spPr>
      </p:pic>
      <p:pic>
        <p:nvPicPr>
          <p:cNvPr id="11" name="Picture 10">
            <a:extLst>
              <a:ext uri="{FF2B5EF4-FFF2-40B4-BE49-F238E27FC236}">
                <a16:creationId xmlns:a16="http://schemas.microsoft.com/office/drawing/2014/main" id="{989B49D1-BEF8-6C4B-EA0B-59F759EDE4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86769" y="1709784"/>
            <a:ext cx="914514" cy="901986"/>
          </a:xfrm>
          <a:prstGeom prst="rect">
            <a:avLst/>
          </a:prstGeom>
        </p:spPr>
      </p:pic>
      <p:pic>
        <p:nvPicPr>
          <p:cNvPr id="12" name="Picture 4">
            <a:extLst>
              <a:ext uri="{FF2B5EF4-FFF2-40B4-BE49-F238E27FC236}">
                <a16:creationId xmlns:a16="http://schemas.microsoft.com/office/drawing/2014/main" id="{EA463809-B066-178D-3655-0CE036719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002" y="5198183"/>
            <a:ext cx="971156" cy="9711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02F41620-3330-E1A3-B7BF-017BF5F920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3056" y="5353276"/>
            <a:ext cx="607257" cy="6072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DF2B26-CADD-EC4A-4988-2FAB5439576D}"/>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de-DE" sz="1400">
                <a:solidFill>
                  <a:schemeClr val="tx1"/>
                </a:solidFill>
              </a:rPr>
              <a:t>BRK141, BRK142, BRK149, BRK150, BRK155, BRK171, BRK280, DEM528, DEM529, DEM534, DEM592, DEM593, LAB325, LAB329, LAB335</a:t>
            </a:r>
            <a:endParaRPr lang="en-US" sz="14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070072991"/>
      </p:ext>
    </p:extLst>
  </p:cSld>
  <p:clrMapOvr>
    <a:masterClrMapping/>
  </p:clrMapOvr>
  <p:transition advTm="60684">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F8735-11CA-0D3B-583D-0B40B2903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F8B86-A254-84DD-983C-8230C92ED95E}"/>
              </a:ext>
            </a:extLst>
          </p:cNvPr>
          <p:cNvSpPr>
            <a:spLocks noGrp="1"/>
          </p:cNvSpPr>
          <p:nvPr>
            <p:ph type="title"/>
          </p:nvPr>
        </p:nvSpPr>
        <p:spPr>
          <a:xfrm>
            <a:off x="563369" y="473236"/>
            <a:ext cx="11081177" cy="430887"/>
          </a:xfrm>
        </p:spPr>
        <p:txBody>
          <a:bodyPr/>
          <a:lstStyle/>
          <a:p>
            <a:r>
              <a:rPr lang="en-US"/>
              <a:t>Explore our Azure AI agents skilling resources</a:t>
            </a:r>
          </a:p>
        </p:txBody>
      </p:sp>
      <p:sp>
        <p:nvSpPr>
          <p:cNvPr id="14" name="Rectangle 13">
            <a:extLst>
              <a:ext uri="{FF2B5EF4-FFF2-40B4-BE49-F238E27FC236}">
                <a16:creationId xmlns:a16="http://schemas.microsoft.com/office/drawing/2014/main" id="{BD37EF32-ADBB-4B0A-B03E-66821A5A6372}"/>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BA949891-6948-8C49-EFB0-064E311FD010}"/>
              </a:ext>
            </a:extLst>
          </p:cNvPr>
          <p:cNvGrpSpPr/>
          <p:nvPr/>
        </p:nvGrpSpPr>
        <p:grpSpPr>
          <a:xfrm>
            <a:off x="2563350" y="2209745"/>
            <a:ext cx="7065301" cy="4023359"/>
            <a:chOff x="2419467" y="2224450"/>
            <a:chExt cx="7065301" cy="4023359"/>
          </a:xfrm>
        </p:grpSpPr>
        <p:sp>
          <p:nvSpPr>
            <p:cNvPr id="15" name="TextBox 14">
              <a:extLst>
                <a:ext uri="{FF2B5EF4-FFF2-40B4-BE49-F238E27FC236}">
                  <a16:creationId xmlns:a16="http://schemas.microsoft.com/office/drawing/2014/main" id="{5EE7BEB2-DC51-B68D-3A7C-90D3E00DCDF3}"/>
                </a:ext>
              </a:extLst>
            </p:cNvPr>
            <p:cNvSpPr txBox="1"/>
            <p:nvPr/>
          </p:nvSpPr>
          <p:spPr>
            <a:xfrm>
              <a:off x="2419467" y="2224450"/>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742" fontAlgn="auto">
                <a:spcBef>
                  <a:spcPct val="20000"/>
                </a:spcBef>
                <a:spcAft>
                  <a:spcPts val="0"/>
                </a:spcAft>
                <a:buSzPct val="90000"/>
                <a:buFont typeface="Wingdings" panose="05000000000000000000" pitchFamily="2" charset="2"/>
                <a:defRPr/>
              </a:pPr>
              <a:endParaRPr lang="en-US" sz="2000">
                <a:solidFill>
                  <a:srgbClr val="0078D4"/>
                </a:solidFill>
              </a:endParaRPr>
            </a:p>
            <a:p>
              <a:pPr defTabSz="932742">
                <a:defRPr/>
              </a:pPr>
              <a:r>
                <a:rPr lang="en-US" sz="2000">
                  <a:solidFill>
                    <a:srgbClr val="0078D4"/>
                  </a:solidFill>
                </a:rPr>
                <a:t>A Developer's Guide to Azure AI Foundry, Apps, </a:t>
              </a:r>
              <a:br>
                <a:rPr lang="en-US" sz="2000">
                  <a:solidFill>
                    <a:srgbClr val="0078D4"/>
                  </a:solidFill>
                </a:rPr>
              </a:br>
              <a:r>
                <a:rPr lang="en-US" sz="2000">
                  <a:solidFill>
                    <a:srgbClr val="0078D4"/>
                  </a:solidFill>
                </a:rPr>
                <a:t>and Data</a:t>
              </a:r>
            </a:p>
            <a:p>
              <a:pPr defTabSz="932742">
                <a:defRPr/>
              </a:pPr>
              <a:r>
                <a:rPr lang="en-US" sz="1000">
                  <a:solidFill>
                    <a:srgbClr val="0078D4"/>
                  </a:solidFill>
                </a:rPr>
                <a:t> </a:t>
              </a:r>
            </a:p>
            <a:p>
              <a:pPr defTabSz="932742">
                <a:defRPr/>
              </a:pPr>
              <a:r>
                <a:rPr lang="en-US" sz="2000" b="0">
                  <a:solidFill>
                    <a:srgbClr val="161616"/>
                  </a:solidFill>
                  <a:latin typeface="+mn-lt"/>
                </a:rPr>
                <a:t>Discover strategies for organizing and managing data pipelines, structuring application logic, and leveraging the latest AI models in a holistic, developer-focused way</a:t>
              </a:r>
              <a:endParaRPr lang="en-US" sz="2000" b="0">
                <a:solidFill>
                  <a:srgbClr val="161616"/>
                </a:solidFill>
                <a:latin typeface="Segoe UI"/>
                <a:cs typeface="Segoe UI"/>
              </a:endParaRPr>
            </a:p>
          </p:txBody>
        </p:sp>
        <p:sp>
          <p:nvSpPr>
            <p:cNvPr id="22" name="Rectangle 12">
              <a:extLst>
                <a:ext uri="{FF2B5EF4-FFF2-40B4-BE49-F238E27FC236}">
                  <a16:creationId xmlns:a16="http://schemas.microsoft.com/office/drawing/2014/main" id="{14BE879C-2058-B061-D38B-3ABE2A329A85}"/>
                </a:ext>
              </a:extLst>
            </p:cNvPr>
            <p:cNvSpPr/>
            <p:nvPr/>
          </p:nvSpPr>
          <p:spPr>
            <a:xfrm flipH="1">
              <a:off x="2760986" y="5261895"/>
              <a:ext cx="6382262" cy="809494"/>
            </a:xfrm>
            <a:prstGeom prst="roundRect">
              <a:avLst/>
            </a:prstGeom>
            <a:solidFill>
              <a:srgbClr val="E7E6E6"/>
            </a:solidFill>
            <a:ln w="12700" cap="flat" cmpd="sng" algn="ctr">
              <a:noFill/>
              <a:prstDash val="solid"/>
              <a:miter lim="800000"/>
            </a:ln>
            <a:effectLst/>
          </p:spPr>
          <p:txBody>
            <a:bodyPr lIns="91440" tIns="45720" rIns="91440" bIns="45720" rtlCol="0" anchor="ctr"/>
            <a:lstStyle/>
            <a:p>
              <a:pPr algn="ctr">
                <a:defRPr/>
              </a:pPr>
              <a:r>
                <a:rPr lang="en-US" kern="0">
                  <a:solidFill>
                    <a:prstClr val="black"/>
                  </a:solidFill>
                  <a:latin typeface="Segoe UI Semibold"/>
                  <a:ea typeface="+mn-lt"/>
                  <a:cs typeface="Segoe UI Semibold"/>
                </a:rPr>
                <a:t>Start learning at</a:t>
              </a:r>
            </a:p>
            <a:p>
              <a:pPr algn="ctr">
                <a:defRPr/>
              </a:pPr>
              <a:r>
                <a:rPr lang="en-US" kern="0">
                  <a:solidFill>
                    <a:prstClr val="black"/>
                  </a:solidFill>
                  <a:latin typeface="Segoe UI Semibold"/>
                  <a:ea typeface="+mn-lt"/>
                  <a:cs typeface="Segoe UI Semibold"/>
                </a:rPr>
                <a:t> </a:t>
              </a: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ai_agents_apps__data</a:t>
              </a:r>
              <a:endParaRPr lang="en-US" b="1">
                <a:solidFill>
                  <a:srgbClr val="0078D4"/>
                </a:solidFill>
                <a:latin typeface="Segoe UI Semibold"/>
              </a:endParaRPr>
            </a:p>
          </p:txBody>
        </p:sp>
      </p:grpSp>
      <p:pic>
        <p:nvPicPr>
          <p:cNvPr id="4" name="Picture 3">
            <a:extLst>
              <a:ext uri="{FF2B5EF4-FFF2-40B4-BE49-F238E27FC236}">
                <a16:creationId xmlns:a16="http://schemas.microsoft.com/office/drawing/2014/main" id="{8A0B8C15-9019-1E7C-972A-CF352062C4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743" y="1701818"/>
            <a:ext cx="914514" cy="907981"/>
          </a:xfrm>
          <a:prstGeom prst="rect">
            <a:avLst/>
          </a:prstGeom>
        </p:spPr>
      </p:pic>
      <p:pic>
        <p:nvPicPr>
          <p:cNvPr id="5" name="Picture 4">
            <a:extLst>
              <a:ext uri="{FF2B5EF4-FFF2-40B4-BE49-F238E27FC236}">
                <a16:creationId xmlns:a16="http://schemas.microsoft.com/office/drawing/2014/main" id="{EE6AAF1A-DAEC-7365-C520-41114F9FA9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502" y="5190040"/>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65D907-5070-50E2-85A1-7B5C701ED6D9}"/>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BRK145, BRK148, BRK152, BRK154, BRK162, LAB321, LAB333</a:t>
            </a:r>
          </a:p>
        </p:txBody>
      </p:sp>
    </p:spTree>
    <p:extLst>
      <p:ext uri="{BB962C8B-B14F-4D97-AF65-F5344CB8AC3E}">
        <p14:creationId xmlns:p14="http://schemas.microsoft.com/office/powerpoint/2010/main" val="248907578"/>
      </p:ext>
    </p:extLst>
  </p:cSld>
  <p:clrMapOvr>
    <a:masterClrMapping/>
  </p:clrMapOvr>
  <p:transition advTm="6094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AE74D-5253-6FD6-8FF5-354E28ECC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3660C-E7D3-1F94-2E46-6AC519FB4FF4}"/>
              </a:ext>
            </a:extLst>
          </p:cNvPr>
          <p:cNvSpPr>
            <a:spLocks noGrp="1"/>
          </p:cNvSpPr>
          <p:nvPr>
            <p:ph type="title"/>
          </p:nvPr>
        </p:nvSpPr>
        <p:spPr>
          <a:xfrm>
            <a:off x="563369" y="473236"/>
            <a:ext cx="11081177" cy="430887"/>
          </a:xfrm>
        </p:spPr>
        <p:txBody>
          <a:bodyPr/>
          <a:lstStyle/>
          <a:p>
            <a:r>
              <a:rPr lang="en-US"/>
              <a:t>Explore our Azure AI skilling resources</a:t>
            </a:r>
          </a:p>
        </p:txBody>
      </p:sp>
      <p:sp>
        <p:nvSpPr>
          <p:cNvPr id="14" name="Rectangle 13">
            <a:extLst>
              <a:ext uri="{FF2B5EF4-FFF2-40B4-BE49-F238E27FC236}">
                <a16:creationId xmlns:a16="http://schemas.microsoft.com/office/drawing/2014/main" id="{530A4749-9848-6B53-8AF4-A056F1E8A1C3}"/>
              </a:ext>
            </a:extLst>
          </p:cNvPr>
          <p:cNvSpPr/>
          <p:nvPr/>
        </p:nvSpPr>
        <p:spPr>
          <a:xfrm>
            <a:off x="1633679" y="7092355"/>
            <a:ext cx="3949676" cy="408623"/>
          </a:xfrm>
          <a:prstGeom prst="roundRect">
            <a:avLst/>
          </a:prstGeom>
        </p:spPr>
        <p:txBody>
          <a:bodyPr wrap="square">
            <a:spAutoFit/>
          </a:bodyP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81ACFF10-6D6E-5857-43AE-3F08582F7CF2}"/>
              </a:ext>
            </a:extLst>
          </p:cNvPr>
          <p:cNvGrpSpPr/>
          <p:nvPr/>
        </p:nvGrpSpPr>
        <p:grpSpPr>
          <a:xfrm>
            <a:off x="2563350" y="2146158"/>
            <a:ext cx="7065301" cy="4023359"/>
            <a:chOff x="2419467" y="2224450"/>
            <a:chExt cx="7065301" cy="4023359"/>
          </a:xfrm>
        </p:grpSpPr>
        <p:sp>
          <p:nvSpPr>
            <p:cNvPr id="15" name="TextBox 14">
              <a:extLst>
                <a:ext uri="{FF2B5EF4-FFF2-40B4-BE49-F238E27FC236}">
                  <a16:creationId xmlns:a16="http://schemas.microsoft.com/office/drawing/2014/main" id="{25DF26DC-9304-FA30-FE09-44CF9E578ABA}"/>
                </a:ext>
              </a:extLst>
            </p:cNvPr>
            <p:cNvSpPr txBox="1"/>
            <p:nvPr/>
          </p:nvSpPr>
          <p:spPr>
            <a:xfrm>
              <a:off x="2419467" y="2224450"/>
              <a:ext cx="7065301" cy="4023359"/>
            </a:xfrm>
            <a:prstGeom prst="roundRect">
              <a:avLst>
                <a:gd name="adj" fmla="val 12114"/>
              </a:avLst>
            </a:prstGeom>
            <a:solidFill>
              <a:srgbClr val="FFFFFF"/>
            </a:solidFill>
            <a:ln w="38100" cap="flat" cmpd="sng" algn="ctr">
              <a:gradFill>
                <a:gsLst>
                  <a:gs pos="0">
                    <a:srgbClr val="31ACBD"/>
                  </a:gs>
                  <a:gs pos="100000">
                    <a:srgbClr val="0078D4"/>
                  </a:gs>
                </a:gsLst>
                <a:lin ang="5400000" scaled="1"/>
              </a:gradFill>
              <a:prstDash val="solid"/>
              <a:headEnd type="none" w="med" len="med"/>
              <a:tailEnd type="none" w="med" len="med"/>
            </a:ln>
            <a:effectLst>
              <a:outerShdw blurRad="355600" dist="38100" dir="2700000" sx="102000" sy="102000" algn="tl" rotWithShape="0">
                <a:prstClr val="black">
                  <a:alpha val="10000"/>
                </a:prstClr>
              </a:outerShdw>
            </a:effectLst>
          </p:spPr>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800" b="1">
                  <a:solidFill>
                    <a:schemeClr val="accent4"/>
                  </a:solidFill>
                  <a:latin typeface="Segoe UI Semibold"/>
                  <a:cs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42000">
                        <a:srgbClr val="0078D4"/>
                      </a:gs>
                      <a:gs pos="100000">
                        <a:srgbClr val="31ACBD"/>
                      </a:gs>
                    </a:gsLst>
                    <a:lin ang="3600000" scaled="0"/>
                  </a:gradFill>
                  <a:effectLst/>
                  <a:uLnTx/>
                  <a:uFillTx/>
                  <a:latin typeface="Segoe UI Semibold"/>
                  <a:ea typeface="+mn-ea"/>
                  <a:cs typeface="Segoe UI Semibold"/>
                </a:rPr>
                <a:t>Find the best model for your generative AI solution with Azure AI Foundry </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This plan</a:t>
              </a:r>
              <a:r>
                <a:rPr lang="en-US" sz="2000" b="0">
                  <a:solidFill>
                    <a:srgbClr val="000000"/>
                  </a:solidFill>
                  <a:latin typeface="Segoe UI"/>
                  <a:cs typeface="Segoe UI"/>
                </a:rPr>
                <a:t> will help you g</a:t>
              </a:r>
              <a:r>
                <a:rPr kumimoji="0" lang="en-US" sz="2000" b="0" i="0" u="none" strike="noStrike" kern="1200" cap="none" spc="0" normalizeH="0" baseline="0" noProof="0">
                  <a:ln>
                    <a:noFill/>
                  </a:ln>
                  <a:solidFill>
                    <a:srgbClr val="000000"/>
                  </a:solidFill>
                  <a:effectLst/>
                  <a:uLnTx/>
                  <a:uFillTx/>
                  <a:latin typeface="Segoe UI"/>
                  <a:ea typeface="+mn-ea"/>
                  <a:cs typeface="Segoe UI"/>
                </a:rPr>
                <a:t>et started learning how to enable multimodal models, make model selections, work with benchmarking tools, create multimodal applications, and unlock the potential of generative AI.</a:t>
              </a:r>
              <a:endParaRPr kumimoji="0" lang="en-US" sz="2000" b="1" i="0" u="none" strike="noStrike" kern="0" cap="none" spc="0" normalizeH="0" baseline="0" noProof="0">
                <a:ln>
                  <a:noFill/>
                </a:ln>
                <a:solidFill>
                  <a:srgbClr val="281F6E"/>
                </a:solidFill>
                <a:effectLst/>
                <a:uLnTx/>
                <a:uFillTx/>
                <a:latin typeface="Segoe UI Semibold"/>
                <a:ea typeface="+mn-ea"/>
                <a:cs typeface="Segoe UI Semibold"/>
              </a:endParaRPr>
            </a:p>
          </p:txBody>
        </p:sp>
        <p:sp>
          <p:nvSpPr>
            <p:cNvPr id="22" name="Rectangle 12">
              <a:extLst>
                <a:ext uri="{FF2B5EF4-FFF2-40B4-BE49-F238E27FC236}">
                  <a16:creationId xmlns:a16="http://schemas.microsoft.com/office/drawing/2014/main" id="{4F4113A8-161C-3D3F-50EB-CBB44725B18C}"/>
                </a:ext>
              </a:extLst>
            </p:cNvPr>
            <p:cNvSpPr/>
            <p:nvPr/>
          </p:nvSpPr>
          <p:spPr>
            <a:xfrm flipH="1">
              <a:off x="2782955" y="5261895"/>
              <a:ext cx="6331462" cy="809494"/>
            </a:xfrm>
            <a:prstGeom prst="round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a:ea typeface="+mn-ea"/>
                  <a:cs typeface="+mn-cs"/>
                </a:rPr>
                <a:t>Begin learning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78D4"/>
                  </a:solidFill>
                  <a:latin typeface="Segoe UI Semibold"/>
                  <a:hlinkClick r:id="rId3">
                    <a:extLst>
                      <a:ext uri="{A12FA001-AC4F-418D-AE19-62706E023703}">
                        <ahyp:hlinkClr xmlns:ahyp="http://schemas.microsoft.com/office/drawing/2018/hyperlinkcolor" val="tx"/>
                      </a:ext>
                    </a:extLst>
                  </a:hlinkClick>
                </a:rPr>
                <a:t>aka.ms/</a:t>
              </a:r>
              <a:r>
                <a:rPr lang="en-US" b="1" err="1">
                  <a:solidFill>
                    <a:srgbClr val="0078D4"/>
                  </a:solidFill>
                  <a:latin typeface="Segoe UI Semibold"/>
                  <a:hlinkClick r:id="rId3">
                    <a:extLst>
                      <a:ext uri="{A12FA001-AC4F-418D-AE19-62706E023703}">
                        <ahyp:hlinkClr xmlns:ahyp="http://schemas.microsoft.com/office/drawing/2018/hyperlinkcolor" val="tx"/>
                      </a:ext>
                    </a:extLst>
                  </a:hlinkClick>
                </a:rPr>
                <a:t>BestModelGenAISolution</a:t>
              </a:r>
              <a:endParaRPr lang="en-US" b="1">
                <a:solidFill>
                  <a:srgbClr val="0078D4"/>
                </a:solidFill>
                <a:latin typeface="Segoe UI Semibold"/>
              </a:endParaRPr>
            </a:p>
          </p:txBody>
        </p:sp>
      </p:grpSp>
      <p:pic>
        <p:nvPicPr>
          <p:cNvPr id="4" name="Picture 3">
            <a:extLst>
              <a:ext uri="{FF2B5EF4-FFF2-40B4-BE49-F238E27FC236}">
                <a16:creationId xmlns:a16="http://schemas.microsoft.com/office/drawing/2014/main" id="{3B492092-AACE-AC88-E592-D0E823EAF5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8743" y="1625439"/>
            <a:ext cx="914514" cy="933566"/>
          </a:xfrm>
          <a:prstGeom prst="rect">
            <a:avLst/>
          </a:prstGeom>
        </p:spPr>
      </p:pic>
      <p:pic>
        <p:nvPicPr>
          <p:cNvPr id="5" name="Picture 4">
            <a:extLst>
              <a:ext uri="{FF2B5EF4-FFF2-40B4-BE49-F238E27FC236}">
                <a16:creationId xmlns:a16="http://schemas.microsoft.com/office/drawing/2014/main" id="{DEBCB999-63D8-0FC3-0B3C-055A609F6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552" y="5126453"/>
            <a:ext cx="971156" cy="971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C18D8E-E006-07FE-45C5-DD7197E1E8B2}"/>
              </a:ext>
            </a:extLst>
          </p:cNvPr>
          <p:cNvSpPr/>
          <p:nvPr/>
        </p:nvSpPr>
        <p:spPr bwMode="auto">
          <a:xfrm>
            <a:off x="563369" y="877982"/>
            <a:ext cx="11190514" cy="809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2"/>
                </a:solidFill>
                <a:latin typeface="+mj-lt"/>
                <a:ea typeface="Segoe UI" pitchFamily="34" charset="0"/>
                <a:cs typeface="Segoe UI" pitchFamily="34" charset="0"/>
              </a:rPr>
              <a:t>Aligned to:</a:t>
            </a:r>
          </a:p>
          <a:p>
            <a:pPr defTabSz="932472" fontAlgn="base">
              <a:spcBef>
                <a:spcPct val="0"/>
              </a:spcBef>
              <a:spcAft>
                <a:spcPct val="0"/>
              </a:spcAft>
            </a:pPr>
            <a:r>
              <a:rPr lang="en-US" sz="1400">
                <a:solidFill>
                  <a:schemeClr val="tx1"/>
                </a:solidFill>
              </a:rPr>
              <a:t>BRK144, BRK146, BRK153, BRK172, BRK173, BRK174, BRK178, DEM524, DEM530, DEM531, DEM585, DEM586, DEM587, DEM591, LAB324</a:t>
            </a:r>
            <a:endParaRPr lang="en-US" sz="1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33495441"/>
      </p:ext>
    </p:extLst>
  </p:cSld>
  <p:clrMapOvr>
    <a:masterClrMapping/>
  </p:clrMapOvr>
  <p:transition advTm="61679">
    <p:fade/>
  </p:transition>
</p:sld>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2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3315</Words>
  <Application>Microsoft Office PowerPoint</Application>
  <PresentationFormat>Widescreen</PresentationFormat>
  <Paragraphs>263</Paragraphs>
  <Slides>23</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23</vt:i4>
      </vt:variant>
    </vt:vector>
  </HeadingPairs>
  <TitlesOfParts>
    <vt:vector size="38" baseType="lpstr">
      <vt:lpstr>Aptos</vt:lpstr>
      <vt:lpstr>Arial</vt:lpstr>
      <vt:lpstr>Calibri</vt:lpstr>
      <vt:lpstr>Consolas</vt:lpstr>
      <vt:lpstr>Segoe Sans Display Semibold</vt:lpstr>
      <vt:lpstr>Segoe UI</vt:lpstr>
      <vt:lpstr>Segoe UI (Body)</vt:lpstr>
      <vt:lpstr>Segoe UI Light</vt:lpstr>
      <vt:lpstr>Segoe UI Semibold</vt:lpstr>
      <vt:lpstr>Segoe UI Variable Display</vt:lpstr>
      <vt:lpstr>Segoe UI Variable Display Semibold</vt:lpstr>
      <vt:lpstr>Segoe UI Variable Text</vt:lpstr>
      <vt:lpstr>Wingdings</vt:lpstr>
      <vt:lpstr>Microsoft Build 16:9 Template Light</vt:lpstr>
      <vt:lpstr>2_Black Template</vt:lpstr>
      <vt:lpstr>AI skills to build the future Connect, code, and grow with Microsoft Learn training  and resources</vt:lpstr>
      <vt:lpstr>Level up your AI skills with a challenge</vt:lpstr>
      <vt:lpstr>Azure AI Skills Fest Challenges</vt:lpstr>
      <vt:lpstr>Copilot AI Skills Fest Challenges</vt:lpstr>
      <vt:lpstr>Security AI Skills Fest Challenge</vt:lpstr>
      <vt:lpstr>Take your learning to the next level with  Plans on Learn</vt:lpstr>
      <vt:lpstr>Explore our Azure AI agents skilling resources</vt:lpstr>
      <vt:lpstr>Explore our Azure AI agents skilling resources</vt:lpstr>
      <vt:lpstr>Explore our Azure AI skilling resources</vt:lpstr>
      <vt:lpstr>Explore our Azure AI apps skilling resources</vt:lpstr>
      <vt:lpstr>Explore our Azure AI apps skilling resources</vt:lpstr>
      <vt:lpstr>Explore our responsible AI skilling resources</vt:lpstr>
      <vt:lpstr>Explore our AI transformation skilling resources</vt:lpstr>
      <vt:lpstr>Explore our Copilot skilling resources</vt:lpstr>
      <vt:lpstr>Explore our Copilot skilling resources</vt:lpstr>
      <vt:lpstr>Prove your skills with Microsoft Credentials</vt:lpstr>
      <vt:lpstr>Earn Microsoft AI Credentials</vt:lpstr>
      <vt:lpstr>Explore our Learning Hubs</vt:lpstr>
      <vt:lpstr>Begin your AI learning journey</vt:lpstr>
      <vt:lpstr>Discover Microsoft Learn at Build</vt:lpstr>
      <vt:lpstr>Explore Microsoft Learn On-Demand at Build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Lanna Teh</dc:creator>
  <cp:lastModifiedBy>Lanna Teh</cp:lastModifiedBy>
  <cp:revision>2</cp:revision>
  <dcterms:created xsi:type="dcterms:W3CDTF">2025-04-28T19:01:26Z</dcterms:created>
  <dcterms:modified xsi:type="dcterms:W3CDTF">2025-05-19T03:34:55Z</dcterms:modified>
</cp:coreProperties>
</file>